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70" r:id="rId9"/>
    <p:sldId id="282" r:id="rId10"/>
    <p:sldId id="286" r:id="rId11"/>
    <p:sldId id="267" r:id="rId12"/>
    <p:sldId id="271" r:id="rId13"/>
    <p:sldId id="272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8569" autoAdjust="0"/>
  </p:normalViewPr>
  <p:slideViewPr>
    <p:cSldViewPr>
      <p:cViewPr varScale="1">
        <p:scale>
          <a:sx n="93" d="100"/>
          <a:sy n="93" d="100"/>
        </p:scale>
        <p:origin x="7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9CBEF-5784-4FDA-A700-890C8AEE03F2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3B139-E105-4AB8-B03C-5EF510303C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9CBEF-5784-4FDA-A700-890C8AEE03F2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3B139-E105-4AB8-B03C-5EF510303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9CBEF-5784-4FDA-A700-890C8AEE03F2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3B139-E105-4AB8-B03C-5EF510303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9CBEF-5784-4FDA-A700-890C8AEE03F2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3B139-E105-4AB8-B03C-5EF510303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9CBEF-5784-4FDA-A700-890C8AEE03F2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3B139-E105-4AB8-B03C-5EF510303C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9CBEF-5784-4FDA-A700-890C8AEE03F2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3B139-E105-4AB8-B03C-5EF510303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9CBEF-5784-4FDA-A700-890C8AEE03F2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3B139-E105-4AB8-B03C-5EF510303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9CBEF-5784-4FDA-A700-890C8AEE03F2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3B139-E105-4AB8-B03C-5EF510303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9CBEF-5784-4FDA-A700-890C8AEE03F2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3B139-E105-4AB8-B03C-5EF510303C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9CBEF-5784-4FDA-A700-890C8AEE03F2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3B139-E105-4AB8-B03C-5EF510303C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59CBEF-5784-4FDA-A700-890C8AEE03F2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D3B139-E105-4AB8-B03C-5EF510303C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759CBEF-5784-4FDA-A700-890C8AEE03F2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9D3B139-E105-4AB8-B03C-5EF510303C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957" y="500042"/>
            <a:ext cx="8056916" cy="57150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857232"/>
            <a:ext cx="7406640" cy="197225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</a:t>
            </a:r>
            <a:r>
              <a:rPr lang="ru-RU" b="1" dirty="0">
                <a:solidFill>
                  <a:srgbClr val="FFFF00"/>
                </a:solidFill>
              </a:rPr>
              <a:t>Всё прекрасное в человеке – от лучей солнца 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и от ласки Матери</a:t>
            </a:r>
            <a:r>
              <a:rPr lang="ru-RU" b="1" dirty="0"/>
              <a:t>».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139952" y="5445224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и провела классный руководитель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класса: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Хажбикарова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Э.Г.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25.11.2016г.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91264" cy="371627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7200" dirty="0" smtClean="0">
                <a:solidFill>
                  <a:srgbClr val="FF0000"/>
                </a:solidFill>
              </a:rPr>
              <a:t>С ДНЁ МАТЕРИ, </a:t>
            </a:r>
            <a:br>
              <a:rPr lang="ru-RU" sz="7200" dirty="0" smtClean="0">
                <a:solidFill>
                  <a:srgbClr val="FF0000"/>
                </a:solidFill>
              </a:rPr>
            </a:br>
            <a:r>
              <a:rPr lang="ru-RU" sz="7200" dirty="0">
                <a:solidFill>
                  <a:srgbClr val="FF0000"/>
                </a:solidFill>
              </a:rPr>
              <a:t/>
            </a:r>
            <a:br>
              <a:rPr lang="ru-RU" sz="7200" dirty="0">
                <a:solidFill>
                  <a:srgbClr val="FF0000"/>
                </a:solidFill>
              </a:rPr>
            </a:br>
            <a:r>
              <a:rPr lang="ru-RU" sz="7200" dirty="0" smtClean="0">
                <a:solidFill>
                  <a:srgbClr val="FF0000"/>
                </a:solidFill>
              </a:rPr>
              <a:t>ДОРОГИЕ МАМЫ!!!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anya-03.jpg"/>
          <p:cNvPicPr>
            <a:picLocks noChangeAspect="1"/>
          </p:cNvPicPr>
          <p:nvPr/>
        </p:nvPicPr>
        <p:blipFill>
          <a:blip r:embed="rId2" cstate="print">
            <a:lum bright="40000" contrast="-40000"/>
          </a:blip>
          <a:stretch>
            <a:fillRect/>
          </a:stretch>
        </p:blipFill>
        <p:spPr>
          <a:xfrm>
            <a:off x="0" y="0"/>
            <a:ext cx="9144000" cy="7005484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0"/>
            <a:ext cx="571504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Прошу вас, берегите матерей,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Теплом укройте от житейской вьюги,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Их любовь во сто крат  горячей,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Чем друзей и любимой подруги.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Материнской любви не объять,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И канонов я здесь не нарушу,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Коль скажу: «Мать готова отдать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Свою ласку, нежность и душу».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333685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Мать возьмёт на себя вашу боль,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Все терзанья, смятенья и муки,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Мать положит в дорогу хлеб-соль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И протянет навстречу вам руки.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Пусть за шалость накажет нестрого,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Только ей никогда вы не лгите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И во имя великого бога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Матерей своих берегите!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Не оставьте их без участья,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Сей наказ вы запомните, дети,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Ведь не будет полного счастья,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</a:rPr>
              <a:t>Если мамы не будет на свете.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art.gif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429750" cy="6858000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571500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Дивчину пытает казак у плетня: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-Когда ты, Оксана, полюбишь меня?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Я саблей добуду для милой моей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И светлых цехинов и звонких рублей…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Дивчина в ответ, заплетая косу: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-Вчера мне цыганка гадала в лесу.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Сказала она  мне полюбится тот,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Кто сердце мне матери в дар принесёт.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Не надо цехинов, не надо рублей…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Дай сердце мне матери старой твоей,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Я пепел его настою на хмелю,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Настоя напьюсь – и тебя полюблю.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3071811"/>
            <a:ext cx="46434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itchFamily="18" charset="0"/>
              </a:rPr>
              <a:t>Казак с того дня замолчал,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itchFamily="18" charset="0"/>
              </a:rPr>
              <a:t>похмурнел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itchFamily="18" charset="0"/>
              </a:rPr>
              <a:t>,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itchFamily="18" charset="0"/>
              </a:rPr>
              <a:t>Борща не хлебал, саламаты не ел,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itchFamily="18" charset="0"/>
              </a:rPr>
              <a:t>Кинжалом рассёк он у матери грудь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itchFamily="18" charset="0"/>
              </a:rPr>
              <a:t>И с трепетной ношей отправился в путь.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itchFamily="18" charset="0"/>
              </a:rPr>
              <a:t>Вот сердце её на цветном рушнике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itchFamily="18" charset="0"/>
              </a:rPr>
              <a:t>Любимой несёт он в дрожащей руке.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itchFamily="18" charset="0"/>
              </a:rPr>
              <a:t>В пути у него помутилось в глазах,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itchFamily="18" charset="0"/>
              </a:rPr>
              <a:t>Всходя на крыльцо, вдруг споткнулся казак,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itchFamily="18" charset="0"/>
              </a:rPr>
              <a:t>И матери сердце, упав на порог,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Times New Roman" pitchFamily="18" charset="0"/>
              </a:rPr>
              <a:t>Спросило его: «Не ушибся, сынок?»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</a:endParaRPr>
          </a:p>
        </p:txBody>
      </p:sp>
      <p:pic>
        <p:nvPicPr>
          <p:cNvPr id="2051" name="Picture 3" descr="H:\20161125_172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14290"/>
            <a:ext cx="4143404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392905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О, вера наших матерей,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Вовек не знающая меры!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Святая, трепетная вера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В вас, подрастающих детей.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Её, как свет в березняке,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Не вытравит ничто на свете: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Ни единицы в дневнике,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Ни злые жалобы соседей.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2143116"/>
            <a:ext cx="49291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Уж матери – такой народ – вздохнут,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Нас долгим взглядом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смеря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«Пусть перебесятся. Пройдёт»,-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И снова верят, верят, верят.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Так верят матери одни,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Взыскательно и терпеливо.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И, некрикливые, они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Не почитают это дивом,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А просто нипочём года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Их вере, трепетной и нежной.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Вот только мы-то не всегда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Оправдываем их надежды. </a:t>
            </a:r>
          </a:p>
        </p:txBody>
      </p:sp>
      <p:pic>
        <p:nvPicPr>
          <p:cNvPr id="4" name="Рисунок 3" descr="сердце мат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143248"/>
            <a:ext cx="4000464" cy="371475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leur0336i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9725" y="3071810"/>
            <a:ext cx="3724275" cy="3390900"/>
          </a:xfrm>
          <a:prstGeom prst="rect">
            <a:avLst/>
          </a:prstGeom>
        </p:spPr>
      </p:pic>
      <p:pic>
        <p:nvPicPr>
          <p:cNvPr id="3" name="Рисунок 2" descr="fleur0336i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42844" y="3071810"/>
            <a:ext cx="3724275" cy="3390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5918" y="1357298"/>
            <a:ext cx="63579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С праздником, </a:t>
            </a:r>
          </a:p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милые мамы – самые лучшие на свете!!!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786182" y="785794"/>
            <a:ext cx="48577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</a:rPr>
              <a:t>Вся гордость мира от матерей.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</a:rPr>
              <a:t> Без солнца не цветут цветы,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</a:rPr>
              <a:t>без любви нет счастья,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</a:rPr>
              <a:t> без женщины нет любви,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</a:rPr>
              <a:t>без матери нет ни поэта, ни героя!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Monotype Corsiva" pitchFamily="66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</a:rPr>
              <a:t>                                                      М.Горький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Monotype Corsiva" pitchFamily="66" charset="0"/>
            </a:endParaRPr>
          </a:p>
        </p:txBody>
      </p:sp>
      <p:pic>
        <p:nvPicPr>
          <p:cNvPr id="1026" name="Picture 2" descr="H:\20161125_174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857628"/>
            <a:ext cx="4992610" cy="28592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492896"/>
            <a:ext cx="3419872" cy="3600400"/>
          </a:xfrm>
        </p:spPr>
        <p:txBody>
          <a:bodyPr/>
          <a:lstStyle/>
          <a:p>
            <a:r>
              <a:rPr lang="ru-RU" sz="3200" i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+mn-cs"/>
              </a:rPr>
              <a:t>По-русски МАМА, </a:t>
            </a:r>
            <a:br>
              <a:rPr lang="ru-RU" sz="3200" i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+mn-cs"/>
              </a:rPr>
            </a:br>
            <a:r>
              <a:rPr lang="ru-RU" sz="3200" i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+mn-cs"/>
              </a:rPr>
              <a:t>по-грузински НАНА,</a:t>
            </a:r>
            <a:br>
              <a:rPr lang="ru-RU" sz="3200" i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+mn-cs"/>
              </a:rPr>
            </a:br>
            <a:r>
              <a:rPr lang="ru-RU" sz="3200" i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+mn-cs"/>
              </a:rPr>
              <a:t>а по-аварски ласково БАБА…</a:t>
            </a:r>
            <a:r>
              <a:rPr lang="ru-RU" sz="3200" i="1" dirty="0" smtClean="0">
                <a:solidFill>
                  <a:srgbClr val="FFFF00"/>
                </a:solidFill>
                <a:latin typeface="Monotype Corsiva" pitchFamily="66" charset="0"/>
                <a:ea typeface="Times New Roman" pitchFamily="18" charset="0"/>
                <a:cs typeface="+mn-cs"/>
              </a:rPr>
              <a:t>  </a:t>
            </a:r>
            <a:br>
              <a:rPr lang="ru-RU" sz="3200" i="1" dirty="0" smtClean="0">
                <a:solidFill>
                  <a:srgbClr val="FFFF00"/>
                </a:solidFill>
                <a:latin typeface="Monotype Corsiva" pitchFamily="66" charset="0"/>
                <a:ea typeface="Times New Roman" pitchFamily="18" charset="0"/>
                <a:cs typeface="+mn-cs"/>
              </a:rPr>
            </a:br>
            <a:r>
              <a:rPr lang="ru-RU" sz="3200" i="1" dirty="0">
                <a:solidFill>
                  <a:srgbClr val="FFFF00"/>
                </a:solidFill>
                <a:latin typeface="Monotype Corsiva" pitchFamily="66" charset="0"/>
                <a:ea typeface="Times New Roman" pitchFamily="18" charset="0"/>
                <a:cs typeface="+mn-cs"/>
              </a:rPr>
              <a:t/>
            </a:r>
            <a:br>
              <a:rPr lang="ru-RU" sz="3200" i="1" dirty="0">
                <a:solidFill>
                  <a:srgbClr val="FFFF00"/>
                </a:solidFill>
                <a:latin typeface="Monotype Corsiva" pitchFamily="66" charset="0"/>
                <a:ea typeface="Times New Roman" pitchFamily="18" charset="0"/>
                <a:cs typeface="+mn-cs"/>
              </a:rPr>
            </a:br>
            <a:r>
              <a:rPr lang="ru-RU" sz="3200" i="1" dirty="0" smtClean="0">
                <a:solidFill>
                  <a:srgbClr val="0070C0"/>
                </a:solidFill>
                <a:latin typeface="Monotype Corsiva" pitchFamily="66" charset="0"/>
                <a:ea typeface="Times New Roman" pitchFamily="18" charset="0"/>
                <a:cs typeface="+mn-cs"/>
              </a:rPr>
              <a:t>Из тысяч слов земли и океана</a:t>
            </a:r>
            <a:br>
              <a:rPr lang="ru-RU" sz="3200" i="1" dirty="0" smtClean="0">
                <a:solidFill>
                  <a:srgbClr val="0070C0"/>
                </a:solidFill>
                <a:latin typeface="Monotype Corsiva" pitchFamily="66" charset="0"/>
                <a:ea typeface="Times New Roman" pitchFamily="18" charset="0"/>
                <a:cs typeface="+mn-cs"/>
              </a:rPr>
            </a:br>
            <a:r>
              <a:rPr lang="ru-RU" sz="3200" i="1" dirty="0" smtClean="0">
                <a:solidFill>
                  <a:srgbClr val="0070C0"/>
                </a:solidFill>
                <a:latin typeface="Monotype Corsiva" pitchFamily="66" charset="0"/>
                <a:ea typeface="Times New Roman" pitchFamily="18" charset="0"/>
                <a:cs typeface="+mn-cs"/>
              </a:rPr>
              <a:t>У этого особая судьба.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H:\20161125_17374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4634" r="14634"/>
          <a:stretch>
            <a:fillRect/>
          </a:stretch>
        </p:blipFill>
        <p:spPr bwMode="auto">
          <a:xfrm>
            <a:off x="285720" y="857232"/>
            <a:ext cx="5429288" cy="56436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ose98.gif"/>
          <p:cNvPicPr>
            <a:picLocks noChangeAspect="1"/>
          </p:cNvPicPr>
          <p:nvPr/>
        </p:nvPicPr>
        <p:blipFill>
          <a:blip r:embed="rId2" cstate="print">
            <a:lum bright="20000" contrast="-10000"/>
          </a:blip>
          <a:stretch>
            <a:fillRect/>
          </a:stretch>
        </p:blipFill>
        <p:spPr>
          <a:xfrm>
            <a:off x="1142976" y="1745859"/>
            <a:ext cx="5643602" cy="5112141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000100" y="730733"/>
            <a:ext cx="792961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Да, это слово сопровождает человека всю жизнь. Ребёнок, ещё не научившись ходить, </a:t>
            </a:r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 ищет </a:t>
            </a: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глазёнками ту, </a:t>
            </a:r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                                                что </a:t>
            </a: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подарила ему жизнь. </a:t>
            </a: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i="1" dirty="0" smtClean="0">
              <a:solidFill>
                <a:srgbClr val="FF0000"/>
              </a:solidFill>
              <a:latin typeface="Monotype Corsiva" pitchFamily="66" charset="0"/>
              <a:ea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Когда </a:t>
            </a: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ребёнок вскрикнет первый раз </a:t>
            </a:r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,</a:t>
            </a: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И</a:t>
            </a:r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мать его коснётся осторожно,</a:t>
            </a: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Её любовь… О, как она тревожна. </a:t>
            </a:r>
            <a:endParaRPr lang="ru-RU" sz="3600" b="1" i="1" dirty="0" smtClean="0">
              <a:solidFill>
                <a:srgbClr val="FF0000"/>
              </a:solidFill>
              <a:latin typeface="Monotype Corsiva" pitchFamily="66" charset="0"/>
              <a:ea typeface="Times New Roman" pitchFamily="18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Тревожна </a:t>
            </a:r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каждый день и каждый час.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жатва1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928662" y="1928802"/>
            <a:ext cx="4214842" cy="3131935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42878" y="363915"/>
            <a:ext cx="8501122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</a:rPr>
              <a:t>В трудные минуты, затрудняясь в жизненных обстоятельствах, </a:t>
            </a:r>
            <a:endParaRPr lang="ru-RU" sz="3200" b="1" i="1" dirty="0" smtClean="0">
              <a:solidFill>
                <a:schemeClr val="accent3">
                  <a:lumMod val="75000"/>
                </a:schemeClr>
              </a:solidFill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</a:rPr>
              <a:t>                               человек 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</a:rPr>
              <a:t>восклицает:«Ох, мамочка!»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dirty="0" smtClean="0">
              <a:solidFill>
                <a:schemeClr val="accent3">
                  <a:lumMod val="75000"/>
                </a:schemeClr>
              </a:solidFill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</a:rPr>
              <a:t> </a:t>
            </a:r>
            <a:endParaRPr lang="ru-RU" sz="3200" b="1" i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</a:rPr>
              <a:t>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</a:rPr>
              <a:t>                                                   В 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</a:rPr>
              <a:t>знойные дни жатвы 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</a:rPr>
              <a:t>                                                      хлебороб 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</a:rPr>
              <a:t>с упоением </a:t>
            </a:r>
            <a:endParaRPr lang="ru-RU" sz="3200" b="1" i="1" dirty="0" smtClean="0">
              <a:solidFill>
                <a:schemeClr val="accent3">
                  <a:lumMod val="75000"/>
                </a:schemeClr>
              </a:solidFill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</a:rPr>
              <a:t>                                                              произносит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</a:rPr>
              <a:t>: </a:t>
            </a:r>
            <a:endParaRPr lang="ru-RU" sz="3200" b="1" i="1" dirty="0" smtClean="0">
              <a:solidFill>
                <a:schemeClr val="accent3">
                  <a:lumMod val="75000"/>
                </a:schemeClr>
              </a:solidFill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</a:rPr>
              <a:t>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</a:rPr>
              <a:t>                « Спасибо </a:t>
            </a: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</a:rPr>
              <a:t>за хлеб, кормилица-мать-земля».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dirty="0" smtClean="0">
              <a:solidFill>
                <a:schemeClr val="accent3">
                  <a:lumMod val="75000"/>
                </a:schemeClr>
              </a:solidFill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  <a:ea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173748" y="1228398"/>
            <a:ext cx="478637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</a:rPr>
              <a:t>Есть в природе знак святой и вещий,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</a:rPr>
              <a:t>Ярко обозначенный в веках.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</a:rPr>
              <a:t>Самая прекрасная из женщин –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</a:rPr>
              <a:t>Женщина с ребёнком на руках!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</a:rPr>
              <a:t>Пусть ей вечно солнце рукоплещет,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</a:rPr>
              <a:t>Так она и будет жить в веках,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</a:rPr>
              <a:t>Самая прекрасная из женщин –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onotype Corsiva" pitchFamily="66" charset="0"/>
                <a:ea typeface="Times New Roman" pitchFamily="18" charset="0"/>
              </a:rPr>
              <a:t>Женщина с ребёнком на руках!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3074" name="Picture 2" descr="H:\20161125_172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857652" cy="25043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611231"/>
            <a:ext cx="78581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Материнство – само по себе целый мир. Мать открывает себя заново в беззаветной любви к ребёнку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. Счастье матери в её детях. Только мать и может поведать, сколько бессонных ночей провела она у детской кроватки, о чём думает, глядя на своё чадо. 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099" name="Picture 3" descr="H:\20161125_173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290"/>
            <a:ext cx="7645074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429124" y="428604"/>
            <a:ext cx="44291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Над колыбелью ночевала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Своим кормила молоком,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Уроки первые давала…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Так я могу сказать о ком?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С любовью искренней упрямо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Неси добро, любовь и свет!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Живи прошу подольше, мама,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Тебя родней на свете нет!</a:t>
            </a:r>
          </a:p>
        </p:txBody>
      </p:sp>
      <p:pic>
        <p:nvPicPr>
          <p:cNvPr id="6" name="Рисунок 5" descr="limon42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4357694"/>
            <a:ext cx="2047875" cy="1847850"/>
          </a:xfrm>
          <a:prstGeom prst="rect">
            <a:avLst/>
          </a:prstGeom>
        </p:spPr>
      </p:pic>
      <p:pic>
        <p:nvPicPr>
          <p:cNvPr id="7" name="Рисунок 6" descr="limon42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285728"/>
            <a:ext cx="2047875" cy="1847850"/>
          </a:xfrm>
          <a:prstGeom prst="rect">
            <a:avLst/>
          </a:prstGeom>
        </p:spPr>
      </p:pic>
      <p:pic>
        <p:nvPicPr>
          <p:cNvPr id="5122" name="Picture 2" descr="H:\20161125_173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357430"/>
            <a:ext cx="4143404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27584" y="620688"/>
            <a:ext cx="7488832" cy="698500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Monotype Corsiva" pitchFamily="66" charset="0"/>
              </a:rPr>
              <a:t>Наши мамы</a:t>
            </a:r>
            <a:endParaRPr lang="ru-RU" sz="60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H:\20161125_173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8643998" cy="5000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93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536</TotalTime>
  <Words>703</Words>
  <Application>Microsoft Office PowerPoint</Application>
  <PresentationFormat>Экран (4:3)</PresentationFormat>
  <Paragraphs>112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Corbel</vt:lpstr>
      <vt:lpstr>Gill Sans MT</vt:lpstr>
      <vt:lpstr>Monotype Corsiva</vt:lpstr>
      <vt:lpstr>Times New Roman</vt:lpstr>
      <vt:lpstr>Verdana</vt:lpstr>
      <vt:lpstr>Wingdings 2</vt:lpstr>
      <vt:lpstr>Солнцестояние</vt:lpstr>
      <vt:lpstr>«Всё прекрасное в человеке – от лучей солнца  и от ласки Матери».</vt:lpstr>
      <vt:lpstr>Презентация PowerPoint</vt:lpstr>
      <vt:lpstr>По-русски МАМА,  по-грузински НАНА, а по-аварски ласково БАБА…    Из тысяч слов земли и океана У этого особая судьба.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ДНЁ МАТЕРИ,   ДОРОГИЕ МАМЫ!!!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«Всё прекрасное в человеке – от лучей солнца  и от ласки Матери».</dc:title>
  <dc:creator>Анна</dc:creator>
  <cp:lastModifiedBy>РРР</cp:lastModifiedBy>
  <cp:revision>78</cp:revision>
  <dcterms:created xsi:type="dcterms:W3CDTF">2009-02-28T08:00:30Z</dcterms:created>
  <dcterms:modified xsi:type="dcterms:W3CDTF">2016-11-28T08:41:14Z</dcterms:modified>
</cp:coreProperties>
</file>