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3" r:id="rId2"/>
    <p:sldId id="271" r:id="rId3"/>
    <p:sldId id="256" r:id="rId4"/>
    <p:sldId id="264" r:id="rId5"/>
    <p:sldId id="257" r:id="rId6"/>
    <p:sldId id="258" r:id="rId7"/>
    <p:sldId id="269" r:id="rId8"/>
    <p:sldId id="270" r:id="rId9"/>
    <p:sldId id="259" r:id="rId10"/>
    <p:sldId id="260" r:id="rId11"/>
    <p:sldId id="266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95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5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29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3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A4484D-F5BE-4964-BED7-E5D4AC3CB72C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5CBAD3-D71D-44DC-834D-73EBAFF88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1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конституция чр\media_92314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1784"/>
          <a:stretch/>
        </p:blipFill>
        <p:spPr bwMode="auto">
          <a:xfrm>
            <a:off x="667819" y="585627"/>
            <a:ext cx="10993349" cy="55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819" y="2967334"/>
            <a:ext cx="109933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prstClr val="white"/>
              </a:solidFill>
              <a:cs typeface="AngsanaUPC" panose="02020603050405020304" pitchFamily="18" charset="-34"/>
            </a:endParaRPr>
          </a:p>
          <a:p>
            <a:pPr lvl="0"/>
            <a:endParaRPr lang="ru-RU" b="1" dirty="0" smtClean="0">
              <a:solidFill>
                <a:schemeClr val="bg1"/>
              </a:solidFill>
              <a:cs typeface="AngsanaUPC" panose="02020603050405020304" pitchFamily="18" charset="-34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Провела:   </a:t>
            </a:r>
            <a:r>
              <a:rPr lang="ru-RU" b="1" dirty="0">
                <a:solidFill>
                  <a:srgbClr val="FF0000"/>
                </a:solidFill>
                <a:cs typeface="AngsanaUPC" panose="02020603050405020304" pitchFamily="18" charset="-34"/>
              </a:rPr>
              <a:t>классный руководитель </a:t>
            </a:r>
            <a:r>
              <a:rPr lang="ru-RU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4 Б класса   </a:t>
            </a:r>
            <a:r>
              <a:rPr lang="ru-RU" b="1" dirty="0" err="1" smtClean="0">
                <a:solidFill>
                  <a:srgbClr val="FF0000"/>
                </a:solidFill>
                <a:cs typeface="AngsanaUPC" panose="02020603050405020304" pitchFamily="18" charset="-34"/>
              </a:rPr>
              <a:t>Тальхигова</a:t>
            </a:r>
            <a:r>
              <a:rPr lang="ru-RU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Л. У.</a:t>
            </a:r>
            <a:r>
              <a:rPr lang="ru-RU" b="1" dirty="0">
                <a:solidFill>
                  <a:srgbClr val="FF0000"/>
                </a:solidFill>
                <a:cs typeface="AngsanaUPC" panose="02020603050405020304" pitchFamily="18" charset="-34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20.03.2018г</a:t>
            </a:r>
            <a:r>
              <a:rPr lang="ru-RU" b="1" dirty="0">
                <a:solidFill>
                  <a:srgbClr val="FF0000"/>
                </a:solidFill>
                <a:cs typeface="AngsanaUPC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54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40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В нашей стране есть Конституция, в ней очень много законов.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Например,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свободу слова.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бесплатно среднее образование.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работу.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бесплатную медицинскую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помощь.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собственную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неприкосновенность.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• Каждый человек имеет право на неприкосновенность его жилья 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имущества.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4" y="4364804"/>
            <a:ext cx="3415762" cy="196487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83" y="4472529"/>
            <a:ext cx="3494087" cy="1749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03" y="489397"/>
            <a:ext cx="5753528" cy="518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сын твой милая Чечня,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предков славная земля,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всех милее и родней,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 каждым днем любовь сильней.</a:t>
            </a:r>
          </a:p>
          <a:p>
            <a:pPr marL="0" indent="0">
              <a:buNone/>
            </a:pPr>
            <a:endParaRPr lang="ru-RU" sz="26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 веками, расцветай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Вайнахский</a:t>
            </a: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мой, Кавказский край!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моя, моя Чечня, </a:t>
            </a:r>
            <a:b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всех дороже для меня!!!</a:t>
            </a:r>
          </a:p>
          <a:p>
            <a:endParaRPr lang="ru-RU" dirty="0"/>
          </a:p>
        </p:txBody>
      </p:sp>
      <p:pic>
        <p:nvPicPr>
          <p:cNvPr id="4" name="Picture 2" descr="http://itum-kali.com/wp-content/uploads/2012/09/chechnya-itum-kali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460" y="232367"/>
            <a:ext cx="5425497" cy="24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0" y="3531553"/>
            <a:ext cx="5368037" cy="2848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9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717" y="0"/>
            <a:ext cx="10515600" cy="3976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Подведение итогов: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Что нового вы узнали сегодня?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Когда и где была принята Конституция РФ?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Какие права обеспечивает гражданам Основной Закон нашего государства?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Какие обязанности для человека определяет Конституция?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10" y="2940630"/>
            <a:ext cx="541981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8" y="386080"/>
            <a:ext cx="11560201" cy="614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3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126" y="626724"/>
            <a:ext cx="9123452" cy="25582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Цели: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познакомить учащихся с основными правами и обязанностями, записанными в Конституции ЧР;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учить аргументировать высказывать свое мнение;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воспитывать уважение к законодательству;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формировать у учащихся активную гражданскую позицию.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Задачи: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развитие знаний о Конституции ЧР;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воспитание чувства патриотизма, долга, гордость за свою страну;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формирование гражданско-правовой культуры у учащихся;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- привитие интереса к правам современной жизни в игровой форме.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C:\Users\Администратор\Desktop\konstituc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07" r="10240" b="3135"/>
          <a:stretch/>
        </p:blipFill>
        <p:spPr bwMode="auto">
          <a:xfrm>
            <a:off x="3955550" y="3184988"/>
            <a:ext cx="3215812" cy="34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3403600"/>
            <a:ext cx="3671570" cy="30027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1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257578"/>
            <a:ext cx="11410682" cy="2763024"/>
          </a:xfrm>
        </p:spPr>
        <p:txBody>
          <a:bodyPr/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ru-RU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23 марта 2003 год. В этот день чеченский народ принял документ, засвидетельствовавший нашу историческую общность с Россией.</a:t>
            </a:r>
          </a:p>
          <a:p>
            <a:pPr marL="0" lvl="0" indent="0" algn="ctr">
              <a:buClr>
                <a:prstClr val="white"/>
              </a:buClr>
              <a:buNone/>
            </a:pPr>
            <a:endParaRPr lang="ru-RU" sz="2400" b="1" i="0" dirty="0" smtClean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0" y="1797978"/>
            <a:ext cx="4631029" cy="3183107"/>
          </a:xfrm>
          <a:prstGeom prst="rect">
            <a:avLst/>
          </a:prstGeom>
        </p:spPr>
      </p:pic>
      <p:pic>
        <p:nvPicPr>
          <p:cNvPr id="3081" name="Picture 9" descr="C:\Users\Администратор\Desktop\konstituc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r="1520"/>
          <a:stretch/>
        </p:blipFill>
        <p:spPr bwMode="auto">
          <a:xfrm>
            <a:off x="6591525" y="1797978"/>
            <a:ext cx="4211390" cy="3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6974" y="5090992"/>
            <a:ext cx="11024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FF0000"/>
                </a:solidFill>
                <a:effectLst/>
                <a:latin typeface="Segoe Print" panose="02000600000000000000" pitchFamily="2" charset="0"/>
              </a:rPr>
              <a:t>Безусловно, время было тяжелое. Были задействованы СМИ, немало федеральных журналистов наблюдало за ходом подготовки. Были и те, кто открыто заявлял, что проводить референдум рано, что для этого не создано условий</a:t>
            </a:r>
            <a:endParaRPr lang="ru-RU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4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450762"/>
            <a:ext cx="11423561" cy="3247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Конституция - это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Конституция - основа всего текущего законодательства. Действующая конституция принята 23 марта 2003 года на референдуме. Теперь этот день объявлен Днем конституции ЧР.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Конституция - основной закон государства, обладающий высшей юридической силой и фиксирующий его (государства) конституционный строй.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  <a:effectLst/>
                <a:latin typeface="Helvetica Neue"/>
              </a:rPr>
              <a:t>Наш первый президент, Герой России Ахмат-Хаджи Кадыров понимал, что люди устали от войны и скитаний и стремятся к миру и благополучию. Он знал, что принятие Конституции положит конец военному лихолетью и откроет путь к стабильности и процветанию. Он добился проведения всенародного референдума, несмотря на усилия противников этой идеи. И народ проявил глубокую мудрость, проголосовав за мирную и благополучную жизнь в составе России.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grozniy.bezformata.ru/content/image7199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3780891"/>
            <a:ext cx="4528624" cy="29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74" y="3962400"/>
            <a:ext cx="4773225" cy="26111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4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56" y="726898"/>
            <a:ext cx="11332395" cy="152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0" i="0" dirty="0" smtClean="0">
                <a:solidFill>
                  <a:srgbClr val="FF0000"/>
                </a:solidFill>
                <a:effectLst/>
                <a:latin typeface="Helvetica Neue"/>
              </a:rPr>
              <a:t>В каждой стране существует определённая государственная символика это флаг, герб, гимн.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529" y="2468109"/>
            <a:ext cx="3380312" cy="19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Чеч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043" y="2468109"/>
            <a:ext cx="3355837" cy="18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702560"/>
            <a:ext cx="3291840" cy="1402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22152" cy="314646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Цветовое решение основано на четырех цветах: красный, жёлтый, синий и нейтральный белый. Во внутренней части белого круга изображен Символ Единства, Вечности в виде национального чеченского орнамента, окрашенного в красный цвет. Стилизованные горы, историческая башня </a:t>
            </a:r>
            <a:r>
              <a:rPr lang="ru-RU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вайнахов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 и нефтяная вышка окрашены в синий цвет. Композиционное решение квадрат в круге. Жёлтые колосья пшеницы на синем фоне симметрично обрамляют внутренний круг, символизируя богатство чеченского народа</a:t>
            </a:r>
          </a:p>
          <a:p>
            <a:endParaRPr lang="ru-RU" dirty="0"/>
          </a:p>
        </p:txBody>
      </p:sp>
      <p:pic>
        <p:nvPicPr>
          <p:cNvPr id="6" name="Рисунок 5" descr="Герб Чеч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34" y="3033188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40" y="3289345"/>
            <a:ext cx="5273039" cy="3037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3501008"/>
            <a:ext cx="8352928" cy="32403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52525"/>
                </a:solidFill>
                <a:latin typeface="Helvetica"/>
                <a:cs typeface="Helvetica"/>
              </a:rPr>
              <a:t>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cs typeface="Arabic Typesetting" panose="03020402040406030203" pitchFamily="66" charset="-78"/>
              </a:rPr>
              <a:t>Флаг Чеченской Республики</a:t>
            </a:r>
            <a:endParaRPr lang="ru-RU" i="1" dirty="0" smtClean="0">
              <a:solidFill>
                <a:srgbClr val="FF0000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Государственный флаг Чеченской Республики представляет собой прямоугольное полотнище из трех горизонтальных полос: верхней — зелёного цвета — 65 см, средней — белого цвета — 10 см и нижней — красного цвета — 35 см; у древка — вертикальная белая полоса с чеченским национальным орнаментом шириной 15 см. Флаг по всему контуру обрамляется золотой бахромой. Отношение ширины флага к его длине — 2:3.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39" y="225004"/>
            <a:ext cx="5801474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477519"/>
            <a:ext cx="5100320" cy="3119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9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55" y="2144046"/>
            <a:ext cx="3822065" cy="2477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35" y="306375"/>
            <a:ext cx="11629623" cy="1004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Гимн Чеченской Республики представляет собой музыкальное произведение </a:t>
            </a:r>
          </a:p>
          <a:p>
            <a:pPr marL="0" indent="0">
              <a:buNone/>
            </a:pP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У.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Бексултанова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на стихи Х-А. Кадырова, исполняемое в случаях, предусмотренных настоящим Законом.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840" y="1209040"/>
            <a:ext cx="64008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effectLst/>
                <a:latin typeface="Helvetica Neue"/>
              </a:rPr>
              <a:t>Государственного гимна Чеченской Республики</a:t>
            </a:r>
            <a:br>
              <a:rPr lang="ru-RU" sz="1600" b="1" i="1" dirty="0" smtClean="0">
                <a:solidFill>
                  <a:srgbClr val="FF0000"/>
                </a:solidFill>
                <a:effectLst/>
                <a:latin typeface="Helvetica Neue"/>
              </a:rPr>
            </a:br>
            <a:r>
              <a:rPr lang="ru-RU" sz="1600" b="1" i="1" dirty="0" smtClean="0">
                <a:solidFill>
                  <a:srgbClr val="FF0000"/>
                </a:solidFill>
                <a:effectLst/>
                <a:latin typeface="Helvetica Neue"/>
              </a:rPr>
              <a:t>(слова Х-А. Кадырова)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Харцоно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ц1е тесна,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хийла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ягарх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ца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йоьжна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- г1аьттина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яха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Кавказан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ткъес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хилла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-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маршонан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ага,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лаьттан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сий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дина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яхь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йолчу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наха.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Барт болу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къаьмнаш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- мах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боцу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беркат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! -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йоцург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Нана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яц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нохчийн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халкъ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хьаста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Тхан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дахар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тхан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дерзар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Даймехкан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кхерчахь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Декъалдар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доьхуш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Далла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беш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хастам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Башламан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баххьашка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дайн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синош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дуьссу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Органан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тулг1ено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ненан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мотт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буьйцу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Исбаьхьа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совг1ат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хьо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азаллехь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делла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–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Шатлакхан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илли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ду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ницкъ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белларг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Къинхьегам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хьуьнарш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хазделла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шайна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,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Халкъаца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лерам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бар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кхаъ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хуьлда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хьуна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Машаран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г1аролехь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ирсан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некъ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тайна,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Сий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долуш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ехийла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solidFill>
                  <a:srgbClr val="FF0000"/>
                </a:solidFill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solidFill>
                  <a:srgbClr val="FF0000"/>
                </a:solidFill>
                <a:effectLst/>
                <a:latin typeface="Helvetica Neue"/>
              </a:rPr>
              <a:t>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731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240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you</cp:lastModifiedBy>
  <cp:revision>17</cp:revision>
  <dcterms:created xsi:type="dcterms:W3CDTF">2016-03-17T18:11:55Z</dcterms:created>
  <dcterms:modified xsi:type="dcterms:W3CDTF">2018-03-20T09:05:15Z</dcterms:modified>
</cp:coreProperties>
</file>