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83" r:id="rId2"/>
    <p:sldId id="256" r:id="rId3"/>
    <p:sldId id="257" r:id="rId4"/>
    <p:sldId id="258" r:id="rId5"/>
    <p:sldId id="289" r:id="rId6"/>
    <p:sldId id="284" r:id="rId7"/>
    <p:sldId id="259" r:id="rId8"/>
    <p:sldId id="260" r:id="rId9"/>
    <p:sldId id="285" r:id="rId10"/>
    <p:sldId id="261" r:id="rId11"/>
    <p:sldId id="262" r:id="rId12"/>
    <p:sldId id="286" r:id="rId13"/>
    <p:sldId id="263" r:id="rId14"/>
    <p:sldId id="264" r:id="rId15"/>
    <p:sldId id="287" r:id="rId16"/>
    <p:sldId id="265" r:id="rId17"/>
    <p:sldId id="288" r:id="rId18"/>
    <p:sldId id="274" r:id="rId19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4400" kern="1200">
        <a:solidFill>
          <a:schemeClr val="tx2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4400" kern="1200">
        <a:solidFill>
          <a:schemeClr val="tx2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4400" kern="1200">
        <a:solidFill>
          <a:schemeClr val="tx2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4400" kern="1200">
        <a:solidFill>
          <a:schemeClr val="tx2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15" autoAdjust="0"/>
    <p:restoredTop sz="94660"/>
  </p:normalViewPr>
  <p:slideViewPr>
    <p:cSldViewPr showGuides="1">
      <p:cViewPr varScale="1">
        <p:scale>
          <a:sx n="74" d="100"/>
          <a:sy n="74" d="100"/>
        </p:scale>
        <p:origin x="40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5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7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8" name="Rectangle 10"/>
          <p:cNvSpPr/>
          <p:nvPr/>
        </p:nvSpPr>
        <p:spPr>
          <a:xfrm>
            <a:off x="990600" y="1017588"/>
            <a:ext cx="7178675" cy="4830762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9" name="Rectangle 11"/>
          <p:cNvSpPr/>
          <p:nvPr/>
        </p:nvSpPr>
        <p:spPr>
          <a:xfrm>
            <a:off x="990600" y="1009650"/>
            <a:ext cx="7180263" cy="4832350"/>
          </a:xfrm>
          <a:prstGeom prst="rect">
            <a:avLst/>
          </a:prstGeom>
          <a:blipFill dpi="0" rotWithShape="1">
            <a:blip r:embed="rId2" cstate="screen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pic>
        <p:nvPicPr>
          <p:cNvPr id="10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rot="1435684">
            <a:off x="769938" y="701675"/>
            <a:ext cx="566737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rot="4096196">
            <a:off x="7854950" y="749300"/>
            <a:ext cx="566738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88" y="5357813"/>
            <a:ext cx="121443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750" y="5357813"/>
            <a:ext cx="503396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475" y="5357813"/>
            <a:ext cx="554038" cy="3651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F8DCF2CE-81F5-4675-98B5-2108BB4B3B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F2D5D-A962-4565-8A68-4805651E1F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98AEC-C5FC-4277-BEAB-646D026679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D0098-F079-4239-988E-1E0E8A6D3F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50CEF0-0903-4B55-97EE-0133C7852A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DC51F2-65E0-4633-AFB7-FC69A8B93A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D96F06-F8B8-4FDE-8BE5-8CE46EC925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627C77-7BC3-4562-8937-20CB33C69E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66AAA3-B549-4181-B6C5-66E6C4FDA7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6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8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9" name="Rectangle 15"/>
          <p:cNvSpPr/>
          <p:nvPr/>
        </p:nvSpPr>
        <p:spPr>
          <a:xfrm rot="60000">
            <a:off x="4468813" y="604838"/>
            <a:ext cx="3789362" cy="5722937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Rectangle 16"/>
          <p:cNvSpPr/>
          <p:nvPr/>
        </p:nvSpPr>
        <p:spPr>
          <a:xfrm rot="60000">
            <a:off x="4471988" y="603250"/>
            <a:ext cx="3787775" cy="5722938"/>
          </a:xfrm>
          <a:prstGeom prst="rect">
            <a:avLst/>
          </a:prstGeom>
          <a:blipFill dpi="0" rotWithShape="1">
            <a:blip r:embed="rId2" cstate="screen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Rectangle 12"/>
          <p:cNvSpPr/>
          <p:nvPr/>
        </p:nvSpPr>
        <p:spPr>
          <a:xfrm rot="21540000">
            <a:off x="749300" y="576263"/>
            <a:ext cx="3789363" cy="5722937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12" name="Rectangle 13"/>
          <p:cNvSpPr/>
          <p:nvPr/>
        </p:nvSpPr>
        <p:spPr>
          <a:xfrm rot="21540000">
            <a:off x="749300" y="576263"/>
            <a:ext cx="3789363" cy="5721350"/>
          </a:xfrm>
          <a:prstGeom prst="rect">
            <a:avLst/>
          </a:prstGeom>
          <a:blipFill dpi="0" rotWithShape="1">
            <a:blip r:embed="rId2" cstate="screen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rot="1435684">
            <a:off x="2371725" y="293688"/>
            <a:ext cx="566738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rot="4096196">
            <a:off x="6280150" y="333375"/>
            <a:ext cx="566738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2063" y="5886450"/>
            <a:ext cx="121285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Footer Placeholder 5"/>
          <p:cNvSpPr>
            <a:spLocks noGrp="1"/>
          </p:cNvSpPr>
          <p:nvPr>
            <p:ph type="ftr" sz="quarter" idx="11"/>
          </p:nvPr>
        </p:nvSpPr>
        <p:spPr>
          <a:xfrm rot="21540000">
            <a:off x="914400" y="5829300"/>
            <a:ext cx="352266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8088" y="5897563"/>
            <a:ext cx="55403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FB5DBD-1098-46FF-B115-E6529F7DA3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6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8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9" name="Rectangle 11"/>
          <p:cNvSpPr/>
          <p:nvPr/>
        </p:nvSpPr>
        <p:spPr>
          <a:xfrm rot="21540000">
            <a:off x="749300" y="576263"/>
            <a:ext cx="3789363" cy="5722937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Rectangle 12"/>
          <p:cNvSpPr/>
          <p:nvPr/>
        </p:nvSpPr>
        <p:spPr>
          <a:xfrm rot="21540000">
            <a:off x="744538" y="576263"/>
            <a:ext cx="3789362" cy="5721350"/>
          </a:xfrm>
          <a:prstGeom prst="rect">
            <a:avLst/>
          </a:prstGeom>
          <a:blipFill dpi="0" rotWithShape="1">
            <a:blip r:embed="rId2" cstate="screen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Rectangle 28"/>
          <p:cNvSpPr/>
          <p:nvPr/>
        </p:nvSpPr>
        <p:spPr>
          <a:xfrm rot="60000">
            <a:off x="4468813" y="604838"/>
            <a:ext cx="3789362" cy="5722937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12" name="Rectangle 29"/>
          <p:cNvSpPr/>
          <p:nvPr/>
        </p:nvSpPr>
        <p:spPr>
          <a:xfrm rot="60000">
            <a:off x="4464050" y="603250"/>
            <a:ext cx="3789363" cy="5722938"/>
          </a:xfrm>
          <a:prstGeom prst="rect">
            <a:avLst/>
          </a:prstGeom>
          <a:blipFill dpi="0" rotWithShape="1">
            <a:blip r:embed="rId2" cstate="screen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rot="1435684">
            <a:off x="2371725" y="293688"/>
            <a:ext cx="566738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rot="4096196">
            <a:off x="6280150" y="333375"/>
            <a:ext cx="566738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238" y="5888038"/>
            <a:ext cx="121443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Footer Placeholder 5"/>
          <p:cNvSpPr>
            <a:spLocks noGrp="1"/>
          </p:cNvSpPr>
          <p:nvPr>
            <p:ph type="ftr" sz="quarter" idx="11"/>
          </p:nvPr>
        </p:nvSpPr>
        <p:spPr>
          <a:xfrm rot="21540000">
            <a:off x="914400" y="5830888"/>
            <a:ext cx="331946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850" y="5900738"/>
            <a:ext cx="55403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0A337F-A5EB-44C5-8919-9814DA76AA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838" y="574675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838" y="576263"/>
            <a:ext cx="7696200" cy="5715000"/>
          </a:xfrm>
          <a:prstGeom prst="rect">
            <a:avLst/>
          </a:prstGeom>
          <a:blipFill dpi="0" rotWithShape="1">
            <a:blip r:embed="rId14" cstate="screen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pic>
        <p:nvPicPr>
          <p:cNvPr id="1032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5" cstate="screen"/>
          <a:srcRect/>
          <a:stretch>
            <a:fillRect/>
          </a:stretch>
        </p:blipFill>
        <p:spPr bwMode="auto">
          <a:xfrm rot="1435684">
            <a:off x="544513" y="273050"/>
            <a:ext cx="566737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5" cstate="screen"/>
          <a:srcRect/>
          <a:stretch>
            <a:fillRect/>
          </a:stretch>
        </p:blipFill>
        <p:spPr bwMode="auto">
          <a:xfrm rot="4096196">
            <a:off x="8115300" y="298450"/>
            <a:ext cx="566738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" name="Title Placeholder 1"/>
          <p:cNvSpPr>
            <a:spLocks noGrp="1"/>
          </p:cNvSpPr>
          <p:nvPr>
            <p:ph type="title"/>
          </p:nvPr>
        </p:nvSpPr>
        <p:spPr bwMode="auto">
          <a:xfrm>
            <a:off x="1095375" y="817563"/>
            <a:ext cx="6964363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3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463675" y="2119313"/>
            <a:ext cx="6196013" cy="360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775" y="5808663"/>
            <a:ext cx="1212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5808663"/>
            <a:ext cx="5540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800" y="5808663"/>
            <a:ext cx="5540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>
              <a:defRPr/>
            </a:pPr>
            <a:fld id="{F7B0552B-9584-43FD-B1E3-586A38F52C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60" r:id="rId8"/>
    <p:sldLayoutId id="2147483761" r:id="rId9"/>
    <p:sldLayoutId id="2147483757" r:id="rId10"/>
    <p:sldLayoutId id="214748375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nstanti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nstanti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nstanti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nstantia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itchFamily="66" charset="0"/>
        <a:buChar char="O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64465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dirty="0" smtClean="0">
                <a:solidFill>
                  <a:srgbClr val="FF0000"/>
                </a:solidFill>
              </a:rPr>
              <a:t>Тест «Типы кристаллических решеток»</a:t>
            </a:r>
          </a:p>
        </p:txBody>
      </p:sp>
      <p:pic>
        <p:nvPicPr>
          <p:cNvPr id="5123" name="Picture 4" descr="C:\Users\user\Desktop\1313386536_4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4572000" y="1993900"/>
            <a:ext cx="3563938" cy="2047875"/>
          </a:xfrm>
          <a:noFill/>
        </p:spPr>
      </p:pic>
      <p:pic>
        <p:nvPicPr>
          <p:cNvPr id="5124" name="Picture 5" descr="C:\Users\user\Desktop\9872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971550" y="2000240"/>
            <a:ext cx="3457574" cy="2041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 descr="C:\Users\user\Desktop\cjOEJFdFj1SxF1bR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928662" y="4214818"/>
            <a:ext cx="3500462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643570" y="4572008"/>
            <a:ext cx="2500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err="1" smtClean="0"/>
              <a:t>Бараханова</a:t>
            </a:r>
            <a:r>
              <a:rPr lang="ru-RU" sz="1200" dirty="0" smtClean="0"/>
              <a:t> Р.С. Учитель химии</a:t>
            </a:r>
          </a:p>
          <a:p>
            <a:r>
              <a:rPr lang="ru-RU" sz="1200" dirty="0" smtClean="0"/>
              <a:t>13.12.14г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4000" dirty="0"/>
              <a:t>8</a:t>
            </a:r>
            <a:r>
              <a:rPr lang="ru-RU" altLang="ru-RU" sz="4000" dirty="0" smtClean="0"/>
              <a:t>. Очень тугоплавкими являются вещества с решёткой: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а) металлической </a:t>
            </a:r>
          </a:p>
          <a:p>
            <a:pPr eaLnBrk="1" hangingPunct="1"/>
            <a:r>
              <a:rPr lang="ru-RU" altLang="ru-RU" smtClean="0"/>
              <a:t>б) молекулярной </a:t>
            </a:r>
          </a:p>
          <a:p>
            <a:pPr eaLnBrk="1" hangingPunct="1"/>
            <a:r>
              <a:rPr lang="ru-RU" altLang="ru-RU" smtClean="0"/>
              <a:t>в) атомной </a:t>
            </a:r>
          </a:p>
          <a:p>
            <a:pPr eaLnBrk="1" hangingPunct="1"/>
            <a:r>
              <a:rPr lang="ru-RU" altLang="ru-RU" smtClean="0"/>
              <a:t>г) ионной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4000" dirty="0"/>
              <a:t>9</a:t>
            </a:r>
            <a:r>
              <a:rPr lang="ru-RU" altLang="ru-RU" sz="4000" dirty="0" smtClean="0"/>
              <a:t>. Пластичностью обладают вещества с решёткой: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а) металлической </a:t>
            </a:r>
          </a:p>
          <a:p>
            <a:pPr eaLnBrk="1" hangingPunct="1"/>
            <a:r>
              <a:rPr lang="ru-RU" altLang="ru-RU" smtClean="0"/>
              <a:t>б) ионной </a:t>
            </a:r>
          </a:p>
          <a:p>
            <a:pPr eaLnBrk="1" hangingPunct="1"/>
            <a:r>
              <a:rPr lang="ru-RU" altLang="ru-RU" smtClean="0"/>
              <a:t>в) молекулярной </a:t>
            </a:r>
          </a:p>
          <a:p>
            <a:pPr eaLnBrk="1" hangingPunct="1"/>
            <a:r>
              <a:rPr lang="ru-RU" altLang="ru-RU" smtClean="0"/>
              <a:t>г) атомной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0113" y="817563"/>
            <a:ext cx="7159625" cy="19637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/>
              <a:t>10.Выберите </a:t>
            </a:r>
            <a:r>
              <a:rPr lang="ru-RU" sz="4000" dirty="0"/>
              <a:t>вещества, имеющие ионную кристаллическую </a:t>
            </a:r>
            <a:r>
              <a:rPr lang="ru-RU" sz="4000" dirty="0" smtClean="0"/>
              <a:t>решётку: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15363" name="Объект 2"/>
          <p:cNvSpPr>
            <a:spLocks noGrp="1"/>
          </p:cNvSpPr>
          <p:nvPr>
            <p:ph idx="1"/>
          </p:nvPr>
        </p:nvSpPr>
        <p:spPr>
          <a:xfrm>
            <a:off x="1476375" y="2781300"/>
            <a:ext cx="6183313" cy="2941638"/>
          </a:xfrm>
        </p:spPr>
        <p:txBody>
          <a:bodyPr/>
          <a:lstStyle/>
          <a:p>
            <a:pPr eaLnBrk="1" hangingPunct="1"/>
            <a:r>
              <a:rPr lang="ru-RU" altLang="ru-RU" smtClean="0"/>
              <a:t>а)хлорид натрия</a:t>
            </a:r>
          </a:p>
          <a:p>
            <a:pPr eaLnBrk="1" hangingPunct="1"/>
            <a:r>
              <a:rPr lang="ru-RU" altLang="ru-RU" smtClean="0"/>
              <a:t>б)«сухой лед»</a:t>
            </a:r>
          </a:p>
          <a:p>
            <a:pPr eaLnBrk="1" hangingPunct="1"/>
            <a:r>
              <a:rPr lang="ru-RU" altLang="ru-RU" smtClean="0"/>
              <a:t>в)оксид кремния</a:t>
            </a:r>
          </a:p>
          <a:p>
            <a:pPr eaLnBrk="1" hangingPunct="1"/>
            <a:r>
              <a:rPr lang="ru-RU" altLang="ru-RU" smtClean="0"/>
              <a:t>г)сульфат алюминия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dirty="0" smtClean="0"/>
              <a:t>11. Кремний имеет решётку: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а) молекулярную </a:t>
            </a:r>
          </a:p>
          <a:p>
            <a:pPr eaLnBrk="1" hangingPunct="1"/>
            <a:r>
              <a:rPr lang="ru-RU" altLang="ru-RU" smtClean="0"/>
              <a:t>б) атомную </a:t>
            </a:r>
          </a:p>
          <a:p>
            <a:pPr eaLnBrk="1" hangingPunct="1"/>
            <a:r>
              <a:rPr lang="ru-RU" altLang="ru-RU" smtClean="0"/>
              <a:t>в) ионную</a:t>
            </a:r>
          </a:p>
          <a:p>
            <a:pPr eaLnBrk="1" hangingPunct="1"/>
            <a:r>
              <a:rPr lang="ru-RU" altLang="ru-RU" smtClean="0"/>
              <a:t>г) металлическую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dirty="0" smtClean="0"/>
              <a:t>12. Щёлочи имеют решётку: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а) молекулярную</a:t>
            </a:r>
          </a:p>
          <a:p>
            <a:pPr eaLnBrk="1" hangingPunct="1"/>
            <a:r>
              <a:rPr lang="ru-RU" altLang="ru-RU" smtClean="0"/>
              <a:t>б) металлическую</a:t>
            </a:r>
          </a:p>
          <a:p>
            <a:pPr eaLnBrk="1" hangingPunct="1"/>
            <a:r>
              <a:rPr lang="ru-RU" altLang="ru-RU" smtClean="0"/>
              <a:t> в) ионную</a:t>
            </a:r>
          </a:p>
          <a:p>
            <a:pPr eaLnBrk="1" hangingPunct="1"/>
            <a:r>
              <a:rPr lang="ru-RU" altLang="ru-RU" smtClean="0"/>
              <a:t>г) атомную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13.Выберите </a:t>
            </a:r>
            <a:r>
              <a:rPr lang="ru-RU" dirty="0"/>
              <a:t>вещества, имеющие металлическую кристаллическую </a:t>
            </a:r>
            <a:r>
              <a:rPr lang="ru-RU" dirty="0" smtClean="0"/>
              <a:t>решётку</a:t>
            </a:r>
            <a:r>
              <a:rPr lang="ru-RU" dirty="0"/>
              <a:t>.</a:t>
            </a:r>
          </a:p>
        </p:txBody>
      </p:sp>
      <p:sp>
        <p:nvSpPr>
          <p:cNvPr id="18435" name="Объект 2"/>
          <p:cNvSpPr>
            <a:spLocks noGrp="1"/>
          </p:cNvSpPr>
          <p:nvPr>
            <p:ph idx="1"/>
          </p:nvPr>
        </p:nvSpPr>
        <p:spPr>
          <a:xfrm>
            <a:off x="1476375" y="2636838"/>
            <a:ext cx="6183313" cy="3086100"/>
          </a:xfrm>
        </p:spPr>
        <p:txBody>
          <a:bodyPr/>
          <a:lstStyle/>
          <a:p>
            <a:pPr eaLnBrk="1" hangingPunct="1"/>
            <a:r>
              <a:rPr lang="ru-RU" altLang="ru-RU" smtClean="0"/>
              <a:t>а)графит</a:t>
            </a:r>
          </a:p>
          <a:p>
            <a:pPr eaLnBrk="1" hangingPunct="1"/>
            <a:r>
              <a:rPr lang="ru-RU" altLang="ru-RU" smtClean="0"/>
              <a:t>б)медь</a:t>
            </a:r>
          </a:p>
          <a:p>
            <a:pPr eaLnBrk="1" hangingPunct="1"/>
            <a:r>
              <a:rPr lang="ru-RU" altLang="ru-RU" smtClean="0"/>
              <a:t>в)алюминий</a:t>
            </a:r>
          </a:p>
          <a:p>
            <a:pPr eaLnBrk="1" hangingPunct="1"/>
            <a:r>
              <a:rPr lang="ru-RU" altLang="ru-RU" smtClean="0"/>
              <a:t>г)кислород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14. Вода имеет решётку: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а) молекулярную </a:t>
            </a:r>
          </a:p>
          <a:p>
            <a:pPr eaLnBrk="1" hangingPunct="1"/>
            <a:r>
              <a:rPr lang="ru-RU" altLang="ru-RU" smtClean="0"/>
              <a:t>б) ионную</a:t>
            </a:r>
          </a:p>
          <a:p>
            <a:pPr eaLnBrk="1" hangingPunct="1"/>
            <a:r>
              <a:rPr lang="ru-RU" altLang="ru-RU" smtClean="0"/>
              <a:t>в) атомную </a:t>
            </a:r>
          </a:p>
          <a:p>
            <a:pPr eaLnBrk="1" hangingPunct="1"/>
            <a:r>
              <a:rPr lang="ru-RU" altLang="ru-RU" smtClean="0"/>
              <a:t>г) металлическую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15.Выберите </a:t>
            </a:r>
            <a:r>
              <a:rPr lang="ru-RU" dirty="0"/>
              <a:t>вещества, имеющие молекулярную кристаллическую </a:t>
            </a:r>
            <a:r>
              <a:rPr lang="ru-RU" dirty="0" smtClean="0"/>
              <a:t>решётку:</a:t>
            </a:r>
            <a:endParaRPr lang="ru-RU" dirty="0"/>
          </a:p>
        </p:txBody>
      </p:sp>
      <p:sp>
        <p:nvSpPr>
          <p:cNvPr id="20483" name="Объект 2"/>
          <p:cNvSpPr>
            <a:spLocks noGrp="1"/>
          </p:cNvSpPr>
          <p:nvPr>
            <p:ph idx="1"/>
          </p:nvPr>
        </p:nvSpPr>
        <p:spPr>
          <a:xfrm>
            <a:off x="1476375" y="2492375"/>
            <a:ext cx="6183313" cy="3230563"/>
          </a:xfrm>
        </p:spPr>
        <p:txBody>
          <a:bodyPr/>
          <a:lstStyle/>
          <a:p>
            <a:pPr eaLnBrk="1" hangingPunct="1"/>
            <a:r>
              <a:rPr lang="ru-RU" altLang="ru-RU" smtClean="0"/>
              <a:t>а)углекислый газ</a:t>
            </a:r>
          </a:p>
          <a:p>
            <a:pPr eaLnBrk="1" hangingPunct="1"/>
            <a:r>
              <a:rPr lang="ru-RU" altLang="ru-RU" smtClean="0"/>
              <a:t>б)хлорид калия</a:t>
            </a:r>
          </a:p>
          <a:p>
            <a:pPr eaLnBrk="1" hangingPunct="1"/>
            <a:r>
              <a:rPr lang="ru-RU" altLang="ru-RU" smtClean="0"/>
              <a:t>в)озон</a:t>
            </a:r>
          </a:p>
          <a:p>
            <a:pPr eaLnBrk="1" hangingPunct="1"/>
            <a:r>
              <a:rPr lang="ru-RU" altLang="ru-RU" smtClean="0"/>
              <a:t>г)цинк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>
                <a:solidFill>
                  <a:srgbClr val="FF0000"/>
                </a:solidFill>
              </a:rPr>
              <a:t>Ответы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755650" y="1844675"/>
            <a:ext cx="8388350" cy="4281488"/>
          </a:xfrm>
        </p:spPr>
        <p:txBody>
          <a:bodyPr/>
          <a:lstStyle/>
          <a:p>
            <a:pPr marL="0" indent="0" eaLnBrk="1" hangingPunct="1">
              <a:buFont typeface="Brush Script MT" pitchFamily="66" charset="0"/>
              <a:buNone/>
            </a:pPr>
            <a:r>
              <a:rPr lang="ru-RU" altLang="ru-RU" b="1" smtClean="0"/>
              <a:t>1-в,г     2-б       3-в,    4-а,г     5-а     6-б    7-а,г   8-в        </a:t>
            </a:r>
          </a:p>
          <a:p>
            <a:pPr marL="0" indent="0" eaLnBrk="1" hangingPunct="1">
              <a:buFont typeface="Brush Script MT" pitchFamily="66" charset="0"/>
              <a:buNone/>
            </a:pPr>
            <a:endParaRPr lang="ru-RU" altLang="ru-RU" b="1" smtClean="0"/>
          </a:p>
          <a:p>
            <a:pPr marL="0" indent="0" eaLnBrk="1" hangingPunct="1">
              <a:buFont typeface="Brush Script MT" pitchFamily="66" charset="0"/>
              <a:buNone/>
            </a:pPr>
            <a:r>
              <a:rPr lang="ru-RU" altLang="ru-RU" b="1" smtClean="0"/>
              <a:t>9-а      10-а,г    11-б    12-в     13-б,в     14-а    15-а,в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4000" dirty="0" smtClean="0"/>
              <a:t>1. </a:t>
            </a:r>
            <a:r>
              <a:rPr lang="ru-RU" sz="3600" dirty="0"/>
              <a:t>Среди перечисленных веществ выберите вещества, которые имеют кристаллическое </a:t>
            </a:r>
            <a:r>
              <a:rPr lang="ru-RU" sz="3600" dirty="0" smtClean="0"/>
              <a:t>строение</a:t>
            </a:r>
            <a:r>
              <a:rPr lang="ru-RU" altLang="ru-RU" sz="4000" dirty="0" smtClean="0"/>
              <a:t>: </a:t>
            </a:r>
          </a:p>
        </p:txBody>
      </p:sp>
      <p:sp>
        <p:nvSpPr>
          <p:cNvPr id="6147" name="Rectangle 5"/>
          <p:cNvSpPr>
            <a:spLocks noGrp="1" noChangeArrowheads="1"/>
          </p:cNvSpPr>
          <p:nvPr>
            <p:ph idx="1"/>
          </p:nvPr>
        </p:nvSpPr>
        <p:spPr>
          <a:xfrm>
            <a:off x="1463675" y="2492375"/>
            <a:ext cx="6132513" cy="3230563"/>
          </a:xfrm>
        </p:spPr>
        <p:txBody>
          <a:bodyPr/>
          <a:lstStyle/>
          <a:p>
            <a:pPr eaLnBrk="1" hangingPunct="1"/>
            <a:r>
              <a:rPr lang="ru-RU" altLang="ru-RU" smtClean="0"/>
              <a:t>а) воск </a:t>
            </a:r>
          </a:p>
          <a:p>
            <a:pPr eaLnBrk="1" hangingPunct="1"/>
            <a:r>
              <a:rPr lang="ru-RU" altLang="ru-RU" smtClean="0"/>
              <a:t>б) смола </a:t>
            </a:r>
          </a:p>
          <a:p>
            <a:pPr eaLnBrk="1" hangingPunct="1"/>
            <a:r>
              <a:rPr lang="ru-RU" altLang="ru-RU" smtClean="0"/>
              <a:t>в) каменная соль</a:t>
            </a:r>
          </a:p>
          <a:p>
            <a:pPr eaLnBrk="1" hangingPunct="1"/>
            <a:r>
              <a:rPr lang="ru-RU" altLang="ru-RU" smtClean="0"/>
              <a:t>г) алмаз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4000" dirty="0" smtClean="0"/>
              <a:t>2. Характер химической связи в атомной решётке: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dirty="0" smtClean="0"/>
              <a:t>а) металлическая </a:t>
            </a:r>
          </a:p>
          <a:p>
            <a:pPr eaLnBrk="1" hangingPunct="1"/>
            <a:r>
              <a:rPr lang="ru-RU" altLang="ru-RU" dirty="0" smtClean="0"/>
              <a:t>б) ковалентная </a:t>
            </a:r>
          </a:p>
          <a:p>
            <a:pPr eaLnBrk="1" hangingPunct="1"/>
            <a:r>
              <a:rPr lang="ru-RU" altLang="ru-RU" dirty="0" smtClean="0"/>
              <a:t>в) ионная</a:t>
            </a:r>
          </a:p>
          <a:p>
            <a:pPr eaLnBrk="1" hangingPunct="1"/>
            <a:r>
              <a:rPr lang="ru-RU" altLang="ru-RU" dirty="0" smtClean="0"/>
              <a:t>г) сила </a:t>
            </a:r>
            <a:r>
              <a:rPr lang="ru-RU" altLang="ru-RU" dirty="0" err="1" smtClean="0"/>
              <a:t>межмолекул</a:t>
            </a:r>
            <a:r>
              <a:rPr lang="ru-RU" altLang="ru-RU" smtClean="0"/>
              <a:t>. </a:t>
            </a:r>
            <a:r>
              <a:rPr lang="ru-RU" altLang="ru-RU" dirty="0" smtClean="0"/>
              <a:t>взаимодействия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4000" dirty="0" smtClean="0"/>
              <a:t>3. Прочность связи в молекулярной решётке: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а) очень прочная </a:t>
            </a:r>
          </a:p>
          <a:p>
            <a:pPr eaLnBrk="1" hangingPunct="1"/>
            <a:r>
              <a:rPr lang="ru-RU" altLang="ru-RU" smtClean="0"/>
              <a:t>б) прочная </a:t>
            </a:r>
          </a:p>
          <a:p>
            <a:pPr eaLnBrk="1" hangingPunct="1"/>
            <a:r>
              <a:rPr lang="ru-RU" altLang="ru-RU" smtClean="0"/>
              <a:t>в) слабая </a:t>
            </a:r>
          </a:p>
          <a:p>
            <a:pPr eaLnBrk="1" hangingPunct="1"/>
            <a:r>
              <a:rPr lang="ru-RU" altLang="ru-RU" smtClean="0"/>
              <a:t>г) разной прочности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265" y="2119313"/>
            <a:ext cx="4804833" cy="3603625"/>
          </a:xfrm>
        </p:spPr>
      </p:pic>
    </p:spTree>
    <p:extLst>
      <p:ext uri="{BB962C8B-B14F-4D97-AF65-F5344CB8AC3E}">
        <p14:creationId xmlns:p14="http://schemas.microsoft.com/office/powerpoint/2010/main" val="31406554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1095375" y="908050"/>
            <a:ext cx="6964363" cy="1441450"/>
          </a:xfrm>
        </p:spPr>
        <p:txBody>
          <a:bodyPr/>
          <a:lstStyle/>
          <a:p>
            <a:pPr eaLnBrk="1" hangingPunct="1"/>
            <a:r>
              <a:rPr lang="ru-RU" altLang="ru-RU" sz="3600" smtClean="0"/>
              <a:t>4. В узлах разных кристаллических решёток могут находиться:</a:t>
            </a:r>
            <a:br>
              <a:rPr lang="ru-RU" altLang="ru-RU" sz="3600" smtClean="0"/>
            </a:br>
            <a:endParaRPr lang="ru-RU" altLang="ru-RU" sz="3600" smtClean="0"/>
          </a:p>
        </p:txBody>
      </p:sp>
      <p:sp>
        <p:nvSpPr>
          <p:cNvPr id="9219" name="Объект 2"/>
          <p:cNvSpPr>
            <a:spLocks noGrp="1"/>
          </p:cNvSpPr>
          <p:nvPr>
            <p:ph idx="1"/>
          </p:nvPr>
        </p:nvSpPr>
        <p:spPr>
          <a:xfrm>
            <a:off x="1619250" y="2276475"/>
            <a:ext cx="6040438" cy="3446463"/>
          </a:xfrm>
        </p:spPr>
        <p:txBody>
          <a:bodyPr/>
          <a:lstStyle/>
          <a:p>
            <a:pPr eaLnBrk="1" hangingPunct="1"/>
            <a:r>
              <a:rPr lang="ru-RU" altLang="ru-RU" smtClean="0"/>
              <a:t>а) атомы </a:t>
            </a:r>
          </a:p>
          <a:p>
            <a:pPr eaLnBrk="1" hangingPunct="1"/>
            <a:r>
              <a:rPr lang="ru-RU" altLang="ru-RU" smtClean="0"/>
              <a:t>б) электроны </a:t>
            </a:r>
          </a:p>
          <a:p>
            <a:pPr eaLnBrk="1" hangingPunct="1"/>
            <a:r>
              <a:rPr lang="ru-RU" altLang="ru-RU" smtClean="0"/>
              <a:t>в) протоны</a:t>
            </a:r>
          </a:p>
          <a:p>
            <a:pPr eaLnBrk="1" hangingPunct="1"/>
            <a:r>
              <a:rPr lang="ru-RU" altLang="ru-RU" smtClean="0"/>
              <a:t>г) молекулы</a:t>
            </a:r>
          </a:p>
          <a:p>
            <a:pPr eaLnBrk="1" hangingPunct="1"/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4000" dirty="0"/>
              <a:t>5</a:t>
            </a:r>
            <a:r>
              <a:rPr lang="ru-RU" altLang="ru-RU" sz="4000" dirty="0" smtClean="0"/>
              <a:t>. Агрегатное состояние у веществ с ионной решёткой: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а) твердые </a:t>
            </a:r>
          </a:p>
          <a:p>
            <a:pPr eaLnBrk="1" hangingPunct="1"/>
            <a:r>
              <a:rPr lang="ru-RU" altLang="ru-RU" smtClean="0"/>
              <a:t>б) газы </a:t>
            </a:r>
          </a:p>
          <a:p>
            <a:pPr eaLnBrk="1" hangingPunct="1"/>
            <a:r>
              <a:rPr lang="ru-RU" altLang="ru-RU" smtClean="0"/>
              <a:t>в) жидкие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476250"/>
            <a:ext cx="8147050" cy="22320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4000" dirty="0"/>
              <a:t>6</a:t>
            </a:r>
            <a:r>
              <a:rPr lang="ru-RU" altLang="ru-RU" sz="3600" dirty="0" smtClean="0"/>
              <a:t>. Вещества без определенной температуры плавления и закономерного расположения частиц называются: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971550" y="2997200"/>
            <a:ext cx="7715250" cy="3128963"/>
          </a:xfrm>
        </p:spPr>
        <p:txBody>
          <a:bodyPr/>
          <a:lstStyle/>
          <a:p>
            <a:pPr eaLnBrk="1" hangingPunct="1"/>
            <a:r>
              <a:rPr lang="ru-RU" altLang="ru-RU" smtClean="0"/>
              <a:t>а) кристаллические </a:t>
            </a:r>
          </a:p>
          <a:p>
            <a:pPr eaLnBrk="1" hangingPunct="1"/>
            <a:r>
              <a:rPr lang="ru-RU" altLang="ru-RU" smtClean="0"/>
              <a:t>б) аморфные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827088" y="817563"/>
            <a:ext cx="7232650" cy="1819275"/>
          </a:xfrm>
        </p:spPr>
        <p:txBody>
          <a:bodyPr/>
          <a:lstStyle/>
          <a:p>
            <a:pPr eaLnBrk="1" hangingPunct="1"/>
            <a:r>
              <a:rPr lang="ru-RU" altLang="ru-RU" sz="3600" smtClean="0"/>
              <a:t>7.Выберите вещества, имеющие атомную кристаллическую решётку:</a:t>
            </a:r>
          </a:p>
        </p:txBody>
      </p:sp>
      <p:sp>
        <p:nvSpPr>
          <p:cNvPr id="12291" name="Объект 2"/>
          <p:cNvSpPr>
            <a:spLocks noGrp="1"/>
          </p:cNvSpPr>
          <p:nvPr>
            <p:ph idx="1"/>
          </p:nvPr>
        </p:nvSpPr>
        <p:spPr>
          <a:xfrm>
            <a:off x="1547813" y="2708275"/>
            <a:ext cx="6111875" cy="3014663"/>
          </a:xfrm>
        </p:spPr>
        <p:txBody>
          <a:bodyPr/>
          <a:lstStyle/>
          <a:p>
            <a:pPr eaLnBrk="1" hangingPunct="1"/>
            <a:r>
              <a:rPr lang="ru-RU" altLang="ru-RU" smtClean="0"/>
              <a:t>а) графит</a:t>
            </a:r>
          </a:p>
          <a:p>
            <a:pPr eaLnBrk="1" hangingPunct="1"/>
            <a:r>
              <a:rPr lang="ru-RU" altLang="ru-RU" smtClean="0"/>
              <a:t>б)сульфат меди</a:t>
            </a:r>
          </a:p>
          <a:p>
            <a:pPr eaLnBrk="1" hangingPunct="1"/>
            <a:r>
              <a:rPr lang="ru-RU" altLang="ru-RU" smtClean="0"/>
              <a:t>в)вода</a:t>
            </a:r>
          </a:p>
          <a:p>
            <a:pPr eaLnBrk="1" hangingPunct="1"/>
            <a:r>
              <a:rPr lang="ru-RU" altLang="ru-RU" smtClean="0"/>
              <a:t>г)алмаз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336</TotalTime>
  <Words>317</Words>
  <Application>Microsoft Office PowerPoint</Application>
  <PresentationFormat>Экран (4:3)</PresentationFormat>
  <Paragraphs>79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Brush Script MT</vt:lpstr>
      <vt:lpstr>Constantia</vt:lpstr>
      <vt:lpstr>Franklin Gothic Book</vt:lpstr>
      <vt:lpstr>Rage Italic</vt:lpstr>
      <vt:lpstr>Кнопка</vt:lpstr>
      <vt:lpstr>Тест «Типы кристаллических решеток»</vt:lpstr>
      <vt:lpstr>1. Среди перечисленных веществ выберите вещества, которые имеют кристаллическое строение: </vt:lpstr>
      <vt:lpstr>2. Характер химической связи в атомной решётке:</vt:lpstr>
      <vt:lpstr>3. Прочность связи в молекулярной решётке:</vt:lpstr>
      <vt:lpstr>Презентация PowerPoint</vt:lpstr>
      <vt:lpstr>4. В узлах разных кристаллических решёток могут находиться: </vt:lpstr>
      <vt:lpstr>5. Агрегатное состояние у веществ с ионной решёткой:</vt:lpstr>
      <vt:lpstr>6. Вещества без определенной температуры плавления и закономерного расположения частиц называются:</vt:lpstr>
      <vt:lpstr>7.Выберите вещества, имеющие атомную кристаллическую решётку:</vt:lpstr>
      <vt:lpstr>8. Очень тугоплавкими являются вещества с решёткой:</vt:lpstr>
      <vt:lpstr>9. Пластичностью обладают вещества с решёткой:</vt:lpstr>
      <vt:lpstr>10.Выберите вещества, имеющие ионную кристаллическую решётку: </vt:lpstr>
      <vt:lpstr>11. Кремний имеет решётку:</vt:lpstr>
      <vt:lpstr>12. Щёлочи имеют решётку:</vt:lpstr>
      <vt:lpstr>13.Выберите вещества, имеющие металлическую кристаллическую решётку.</vt:lpstr>
      <vt:lpstr>14. Вода имеет решётку:</vt:lpstr>
      <vt:lpstr>15.Выберите вещества, имеющие молекулярную кристаллическую решётку:</vt:lpstr>
      <vt:lpstr>Ответы</vt:lpstr>
    </vt:vector>
  </TitlesOfParts>
  <Company>2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Вид частиц в ионной решетке:</dc:title>
  <dc:creator>1</dc:creator>
  <cp:lastModifiedBy>Марет</cp:lastModifiedBy>
  <cp:revision>44</cp:revision>
  <dcterms:created xsi:type="dcterms:W3CDTF">2011-09-13T16:03:03Z</dcterms:created>
  <dcterms:modified xsi:type="dcterms:W3CDTF">2014-12-18T05:53:27Z</dcterms:modified>
</cp:coreProperties>
</file>