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5" r:id="rId3"/>
    <p:sldId id="291" r:id="rId4"/>
    <p:sldId id="257" r:id="rId5"/>
    <p:sldId id="259" r:id="rId6"/>
    <p:sldId id="260" r:id="rId7"/>
    <p:sldId id="292" r:id="rId8"/>
    <p:sldId id="258" r:id="rId9"/>
    <p:sldId id="261" r:id="rId10"/>
    <p:sldId id="262" r:id="rId11"/>
    <p:sldId id="263" r:id="rId12"/>
    <p:sldId id="293" r:id="rId13"/>
    <p:sldId id="264" r:id="rId14"/>
    <p:sldId id="265" r:id="rId15"/>
    <p:sldId id="266" r:id="rId16"/>
    <p:sldId id="267" r:id="rId17"/>
    <p:sldId id="273" r:id="rId18"/>
    <p:sldId id="274" r:id="rId19"/>
    <p:sldId id="276" r:id="rId20"/>
    <p:sldId id="277" r:id="rId21"/>
    <p:sldId id="275" r:id="rId22"/>
    <p:sldId id="278" r:id="rId23"/>
    <p:sldId id="279" r:id="rId24"/>
    <p:sldId id="296" r:id="rId25"/>
    <p:sldId id="280" r:id="rId26"/>
    <p:sldId id="281" r:id="rId27"/>
    <p:sldId id="282" r:id="rId28"/>
    <p:sldId id="284" r:id="rId29"/>
    <p:sldId id="287" r:id="rId30"/>
    <p:sldId id="294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579" autoAdjust="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63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1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89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5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1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0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8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7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6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6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3">
                <a:lumMod val="5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t-smertina.narod.ru/litphoto/esenin-photo/photoalbum-4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useum-esenin.ru/foto" TargetMode="External"/><Relationship Id="rId4" Type="http://schemas.openxmlformats.org/officeDocument/2006/relationships/hyperlink" Target="http://t-smertina.narod.ru/litphoto/blok/photoalbum-35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0163"/>
            <a:ext cx="9107487" cy="6834187"/>
          </a:xfrm>
          <a:prstGeom prst="rect">
            <a:avLst/>
          </a:prstGeom>
          <a:ln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isometricOffAxis2Left"/>
            <a:lightRig rig="threePt" dir="t"/>
          </a:scene3d>
          <a:sp3d extrusionH="76200">
            <a:bevelB prst="convex"/>
            <a:extrusionClr>
              <a:schemeClr val="accent3">
                <a:lumMod val="50000"/>
              </a:schemeClr>
            </a:extrusion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685" y="260648"/>
            <a:ext cx="3600400" cy="3381603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/>
              <a:t>Открытый урок по русской литературе </a:t>
            </a:r>
            <a:br>
              <a:rPr lang="ru-RU" sz="2400" b="1" i="1" dirty="0" smtClean="0"/>
            </a:br>
            <a:r>
              <a:rPr lang="ru-RU" sz="2400" b="1" i="1" dirty="0" smtClean="0"/>
              <a:t>по теме: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3200" b="1" i="1" dirty="0"/>
              <a:t/>
            </a:r>
            <a:br>
              <a:rPr lang="ru-RU" sz="3200" b="1" i="1" dirty="0"/>
            </a:br>
            <a:r>
              <a:rPr lang="ru-RU" sz="3200" b="1" i="1" dirty="0" smtClean="0"/>
              <a:t>«</a:t>
            </a:r>
            <a:r>
              <a:rPr lang="ru-RU" sz="3200" b="1" i="1" dirty="0"/>
              <a:t>Родная природа</a:t>
            </a: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200" b="1" i="1" dirty="0"/>
              <a:t>в </a:t>
            </a:r>
            <a:r>
              <a:rPr lang="ru-RU" sz="3200" b="1" i="1" dirty="0" smtClean="0"/>
              <a:t>стихотворениях А.А. Блока и </a:t>
            </a:r>
            <a:r>
              <a:rPr lang="ru-RU" sz="3200" b="1" i="1" dirty="0" smtClean="0"/>
              <a:t/>
            </a:r>
            <a:br>
              <a:rPr lang="ru-RU" sz="3200" b="1" i="1" dirty="0" smtClean="0"/>
            </a:br>
            <a:r>
              <a:rPr lang="ru-RU" sz="3200" b="1" i="1" dirty="0" smtClean="0"/>
              <a:t>С</a:t>
            </a:r>
            <a:r>
              <a:rPr lang="ru-RU" sz="3200" b="1" i="1" dirty="0" smtClean="0"/>
              <a:t>. Е. Есенина»</a:t>
            </a:r>
            <a:endParaRPr lang="ru-RU" sz="3600" i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Подготовила: </a:t>
            </a:r>
            <a:r>
              <a:rPr lang="ru-RU" dirty="0" err="1" smtClean="0"/>
              <a:t>Ахмадова</a:t>
            </a:r>
            <a:r>
              <a:rPr lang="ru-RU" dirty="0" smtClean="0"/>
              <a:t> Р.С. учитель русского языка и литературы</a:t>
            </a:r>
          </a:p>
          <a:p>
            <a:r>
              <a:rPr lang="ru-RU" dirty="0" smtClean="0"/>
              <a:t>Класс: 6 «А»</a:t>
            </a:r>
          </a:p>
          <a:p>
            <a:r>
              <a:rPr lang="ru-RU" dirty="0" smtClean="0"/>
              <a:t>Дата: 11.04.2018г.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87" y="613284"/>
            <a:ext cx="3316511" cy="345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49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55776" y="1923132"/>
            <a:ext cx="5472608" cy="3057203"/>
          </a:xfrm>
        </p:spPr>
        <p:txBody>
          <a:bodyPr>
            <a:normAutofit/>
          </a:bodyPr>
          <a:lstStyle/>
          <a:p>
            <a:r>
              <a:rPr lang="ru-RU" sz="4000" b="1" i="1" dirty="0"/>
              <a:t>Какова же основная тема </a:t>
            </a:r>
            <a:r>
              <a:rPr lang="ru-RU" sz="4000" b="1" i="1" dirty="0" smtClean="0"/>
              <a:t> стихов А. А. Блока ?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5554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340768"/>
            <a:ext cx="5544616" cy="5361459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«Стоит передо мной моя тема, тема о России… Этой теме я сознательно и бесповоротно посвящаю жизнь. Все ярче сознаю, что это – первейший вопрос, самый жизненный, самый реальный. К нему-то я подхожу </a:t>
            </a:r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давно….»</a:t>
            </a:r>
            <a:endParaRPr lang="ru-RU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02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274638"/>
            <a:ext cx="8046156" cy="6034682"/>
          </a:xfrm>
        </p:spPr>
      </p:pic>
    </p:spTree>
    <p:extLst>
      <p:ext uri="{BB962C8B-B14F-4D97-AF65-F5344CB8AC3E}">
        <p14:creationId xmlns:p14="http://schemas.microsoft.com/office/powerpoint/2010/main" val="4886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" y="1858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3728" y="1124744"/>
            <a:ext cx="4114800" cy="496855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700" b="1" dirty="0"/>
              <a:t>Летний вечер</a:t>
            </a:r>
          </a:p>
          <a:p>
            <a:pPr marL="0" indent="0" algn="ctr">
              <a:buNone/>
            </a:pPr>
            <a:r>
              <a:rPr lang="ru-RU" dirty="0"/>
              <a:t>Последние лучи заката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Лежат </a:t>
            </a:r>
            <a:r>
              <a:rPr lang="ru-RU" dirty="0"/>
              <a:t>на поле сжатой ржи.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Дремотой </a:t>
            </a:r>
            <a:r>
              <a:rPr lang="ru-RU" dirty="0"/>
              <a:t>розовой объята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Трава </a:t>
            </a:r>
            <a:r>
              <a:rPr lang="ru-RU" dirty="0" err="1"/>
              <a:t>некошенной</a:t>
            </a:r>
            <a:r>
              <a:rPr lang="ru-RU" dirty="0"/>
              <a:t> межи. </a:t>
            </a:r>
            <a:endParaRPr lang="ru-RU" dirty="0" smtClean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Ни </a:t>
            </a:r>
            <a:r>
              <a:rPr lang="ru-RU" dirty="0"/>
              <a:t>ветерка, ни крика птицы,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Над </a:t>
            </a:r>
            <a:r>
              <a:rPr lang="ru-RU" dirty="0"/>
              <a:t>рощей — красный диск луны,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 </a:t>
            </a:r>
            <a:r>
              <a:rPr lang="ru-RU" dirty="0"/>
              <a:t>замирает песня жницы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Среди </a:t>
            </a:r>
            <a:r>
              <a:rPr lang="ru-RU" dirty="0"/>
              <a:t>вечерней тишины. </a:t>
            </a:r>
            <a:endParaRPr lang="ru-RU" dirty="0" smtClean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Забудь </a:t>
            </a:r>
            <a:r>
              <a:rPr lang="ru-RU" dirty="0"/>
              <a:t>заботы и печали,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Умчись </a:t>
            </a:r>
            <a:r>
              <a:rPr lang="ru-RU" dirty="0"/>
              <a:t>без цели на коне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 </a:t>
            </a:r>
            <a:r>
              <a:rPr lang="ru-RU" dirty="0"/>
              <a:t>туман и луговые дали,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Навстречу </a:t>
            </a:r>
            <a:r>
              <a:rPr lang="ru-RU" dirty="0"/>
              <a:t>ночи и луне! </a:t>
            </a:r>
          </a:p>
        </p:txBody>
      </p:sp>
    </p:spTree>
    <p:extLst>
      <p:ext uri="{BB962C8B-B14F-4D97-AF65-F5344CB8AC3E}">
        <p14:creationId xmlns:p14="http://schemas.microsoft.com/office/powerpoint/2010/main" val="21825070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mishel_21.blog.tut.by/files/2012/01/55468081_27abe9861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уз.Арситова-Капш,сл.А.Блок,исп.Арситова-Капш. - ЛЕТНИЙ ВЕЧЕР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81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764704"/>
            <a:ext cx="7571184" cy="2520280"/>
          </a:xfrm>
        </p:spPr>
        <p:txBody>
          <a:bodyPr>
            <a:normAutofit/>
          </a:bodyPr>
          <a:lstStyle/>
          <a:p>
            <a:pPr lvl="0"/>
            <a:r>
              <a:rPr lang="ru-RU" b="1" dirty="0"/>
              <a:t>Какую картину рисует Блок в этом стихотворении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3013869"/>
            <a:ext cx="4746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Блок рисует деревянный пейзаж позднего лета: «сжатая рожь», «некошеная межа», «роща», «песня жницы» - крестьянки, «туман», «луговые дали», освещенные закатным солнцем</a:t>
            </a:r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0300" y="1628800"/>
            <a:ext cx="2524660" cy="3168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134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139136" cy="507342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4640" y="713178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/>
              <a:t>Какие художественные приемы оживляют картину?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189811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/>
              <a:t>Эпитеты:</a:t>
            </a:r>
            <a:r>
              <a:rPr lang="ru-RU" sz="2000" i="1" dirty="0"/>
              <a:t> «последние лучи», «дремотой розовой», «красный диск луны»;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250467"/>
            <a:ext cx="3303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Глаголы действия</a:t>
            </a:r>
            <a:r>
              <a:rPr lang="ru-RU" sz="2000" i="1" dirty="0"/>
              <a:t>, сменяющие покой на стремительность: сначала «лучи … лежат», мир объят дремотой, «замирает песня жницы»;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15400" y="3373851"/>
            <a:ext cx="3384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Безличные предложения</a:t>
            </a:r>
            <a:r>
              <a:rPr lang="ru-RU" sz="2000" i="1" dirty="0"/>
              <a:t>, подчеркивающие тишину: «Ни ветерка, ни крика птицы»; потом – в последней строфе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75102" y="4509120"/>
            <a:ext cx="3807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побудительные предложения</a:t>
            </a:r>
            <a:r>
              <a:rPr lang="ru-RU" sz="2400" i="1" dirty="0"/>
              <a:t>: «Забудь заботы и печали, </a:t>
            </a:r>
            <a:r>
              <a:rPr lang="ru-RU" sz="2400" i="1" dirty="0" smtClean="0"/>
              <a:t>Умчись </a:t>
            </a:r>
            <a:r>
              <a:rPr lang="ru-RU" sz="2400" i="1" dirty="0"/>
              <a:t>без цели на коне </a:t>
            </a:r>
          </a:p>
        </p:txBody>
      </p:sp>
    </p:spTree>
    <p:extLst>
      <p:ext uri="{BB962C8B-B14F-4D97-AF65-F5344CB8AC3E}">
        <p14:creationId xmlns:p14="http://schemas.microsoft.com/office/powerpoint/2010/main" val="1772820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70361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628219"/>
            <a:ext cx="4320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Вывод:</a:t>
            </a:r>
            <a:r>
              <a:rPr lang="ru-RU" sz="3200" i="1" dirty="0"/>
              <a:t> </a:t>
            </a:r>
            <a:r>
              <a:rPr lang="ru-RU" sz="2800" i="1" dirty="0"/>
              <a:t>лирика А. Блока передает трагическое мироощущение человека XX века. Его герой утратил душевный покой, ясность; тревоги и бури реальной жизни только усиливают его тоску по гармонии.</a:t>
            </a:r>
          </a:p>
        </p:txBody>
      </p:sp>
      <p:pic>
        <p:nvPicPr>
          <p:cNvPr id="10242" name="Picture 2" descr="http://lirika.biz/bl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8"/>
            <a:ext cx="2741132" cy="2376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16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7"/>
            <a:ext cx="3672408" cy="48245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000" b="1" i="1" dirty="0" smtClean="0"/>
              <a:t>СЕРГЕЙ </a:t>
            </a:r>
          </a:p>
          <a:p>
            <a:pPr marL="0" indent="0">
              <a:buNone/>
            </a:pPr>
            <a:r>
              <a:rPr lang="ru-RU" sz="4000" b="1" i="1" dirty="0" smtClean="0"/>
              <a:t>ЕСЕНИН </a:t>
            </a:r>
          </a:p>
          <a:p>
            <a:pPr marL="0" indent="0">
              <a:buNone/>
            </a:pPr>
            <a:r>
              <a:rPr lang="ru-RU" sz="4000" b="1" i="1" dirty="0" smtClean="0"/>
              <a:t>(1895- 1925)</a:t>
            </a:r>
          </a:p>
          <a:p>
            <a:pPr marL="0" indent="0">
              <a:buNone/>
            </a:pPr>
            <a:endParaRPr lang="ru-RU" sz="4000" b="1" i="1" dirty="0"/>
          </a:p>
          <a:p>
            <a:pPr marL="0" indent="0">
              <a:buNone/>
            </a:pPr>
            <a:endParaRPr lang="ru-RU" sz="4000" b="1" i="1" dirty="0" smtClean="0"/>
          </a:p>
          <a:p>
            <a:pPr marL="0" indent="0">
              <a:buNone/>
            </a:pPr>
            <a:r>
              <a:rPr lang="ru-RU" sz="1900" b="1" i="1" dirty="0" smtClean="0"/>
              <a:t>Как дерево роняет тихо листья, </a:t>
            </a:r>
          </a:p>
          <a:p>
            <a:pPr marL="0" indent="0">
              <a:buNone/>
            </a:pPr>
            <a:r>
              <a:rPr lang="ru-RU" sz="1900" b="1" i="1" dirty="0" smtClean="0"/>
              <a:t>Так я роняю грустные слова.</a:t>
            </a:r>
          </a:p>
          <a:p>
            <a:pPr marL="0" indent="0" algn="r">
              <a:buNone/>
            </a:pPr>
            <a:r>
              <a:rPr lang="ru-RU" sz="1900" b="1" i="1" dirty="0" smtClean="0"/>
              <a:t>С. Есенин</a:t>
            </a:r>
          </a:p>
          <a:p>
            <a:pPr marL="0" indent="0">
              <a:buNone/>
            </a:pPr>
            <a:endParaRPr lang="ru-RU" sz="1900" b="1" i="1" dirty="0"/>
          </a:p>
        </p:txBody>
      </p:sp>
      <p:pic>
        <p:nvPicPr>
          <p:cNvPr id="1034" name="Picture 10" descr="http://mirlitry.ru/wp-content/uploads/2011/06/Esenin-S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9"/>
            <a:ext cx="3275856" cy="4104456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www.hrono.ru/img/pisateli/esenin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4704"/>
            <a:ext cx="2929546" cy="2814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dn4.img22.ria.ru/images/28075/29/2807529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05" y="3789039"/>
            <a:ext cx="4061675" cy="2363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4370619"/>
            <a:ext cx="29295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Родился в 1895 году, 21 сентября, в Рязанской губернии, Рязанского уезда, </a:t>
            </a:r>
            <a:r>
              <a:rPr lang="ru-RU" dirty="0" err="1"/>
              <a:t>Кузьминской</a:t>
            </a:r>
            <a:r>
              <a:rPr lang="ru-RU" dirty="0"/>
              <a:t> волости, в селе Константинове</a:t>
            </a:r>
          </a:p>
        </p:txBody>
      </p:sp>
      <p:pic>
        <p:nvPicPr>
          <p:cNvPr id="3080" name="Picture 8" descr="http://dombike.narod.ru/rus/travels/2002_ryazan/2002_ryazan_konstantinovo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04" y="764704"/>
            <a:ext cx="4212467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37" y="1"/>
            <a:ext cx="4752528" cy="401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401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12976"/>
            <a:ext cx="590465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-fotki.yandex.ru/get/6304/121998322.26/0_720c8_7b75744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" y="4232"/>
            <a:ext cx="9109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26064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А сейчас как глаза закрою, вижу только родительский дом...</a:t>
            </a:r>
            <a:endParaRPr lang="ru-RU" sz="3600" b="1" i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cdn3.img22.ria.ru/images/28075/33/2807533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5587"/>
            <a:ext cx="2921595" cy="431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3083" y="5013176"/>
            <a:ext cx="2406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Родители С. Есенина  </a:t>
            </a:r>
          </a:p>
          <a:p>
            <a:r>
              <a:rPr lang="ru-RU" sz="1600" dirty="0" smtClean="0"/>
              <a:t>Александр Никитич и</a:t>
            </a:r>
          </a:p>
          <a:p>
            <a:r>
              <a:rPr lang="ru-RU" sz="1600" dirty="0" smtClean="0"/>
              <a:t>Татьяна Федоровна</a:t>
            </a:r>
          </a:p>
          <a:p>
            <a:r>
              <a:rPr lang="ru-RU" sz="1600" dirty="0" smtClean="0"/>
              <a:t>1905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757694"/>
            <a:ext cx="42114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Monotype Corsiva" panose="03010101010201010101" pitchFamily="66" charset="0"/>
              </a:rPr>
              <a:t>«…С </a:t>
            </a:r>
            <a:r>
              <a:rPr lang="ru-RU" sz="2400" i="1" dirty="0">
                <a:latin typeface="Monotype Corsiva" panose="03010101010201010101" pitchFamily="66" charset="0"/>
              </a:rPr>
              <a:t>двух лет был отдан на воспитание довольно зажиточному деду по матери, у которого было трое взрослых неженатых сыновей, с которыми протекло почти все мое </a:t>
            </a:r>
            <a:r>
              <a:rPr lang="ru-RU" sz="2400" i="1" dirty="0" smtClean="0">
                <a:latin typeface="Monotype Corsiva" panose="03010101010201010101" pitchFamily="66" charset="0"/>
              </a:rPr>
              <a:t>детство…»</a:t>
            </a:r>
            <a:endParaRPr lang="ru-RU" sz="2400" i="1" dirty="0">
              <a:latin typeface="Monotype Corsiva" panose="03010101010201010101" pitchFamily="66" charset="0"/>
            </a:endParaRPr>
          </a:p>
        </p:txBody>
      </p:sp>
      <p:pic>
        <p:nvPicPr>
          <p:cNvPr id="2056" name="Picture 8" descr="http://parnasse.ru/images/photos/medium/a37724da05090d245786d4640c8ba45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533253" cy="3289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086200" y="5115733"/>
            <a:ext cx="1997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Сергей Есенин с сестрами Катей (слева) и Шурой. 1912 год</a:t>
            </a:r>
          </a:p>
        </p:txBody>
      </p:sp>
    </p:spTree>
    <p:extLst>
      <p:ext uri="{BB962C8B-B14F-4D97-AF65-F5344CB8AC3E}">
        <p14:creationId xmlns:p14="http://schemas.microsoft.com/office/powerpoint/2010/main" val="40986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vrn-uk.ru/wp-content/uploads/2013/11/%D0%9D%D0%BE%D0%B2%D1%8B%D0%B9-%D1%80%D0%B8%D1%81%D1%83%D0%BD%D0%BE%D0%BA-4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1" y="0"/>
            <a:ext cx="91591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b.foto.radikal.ru/0603/974e33ac5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" y="4210605"/>
            <a:ext cx="3734479" cy="255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farm8.staticflickr.com/7002/6678366709_acdcf92de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53" y="260648"/>
            <a:ext cx="4218494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8" name="Picture 8" descr="http://pandia.ru/text/77/153/images/image013_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56" y="2153205"/>
            <a:ext cx="3683305" cy="2551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5247" y="470479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 </a:t>
            </a:r>
            <a:r>
              <a:rPr lang="ru-RU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»…Когда</a:t>
            </a:r>
            <a:r>
              <a:rPr lang="ru-RU" sz="2800" dirty="0">
                <a:solidFill>
                  <a:schemeClr val="bg1"/>
                </a:solidFill>
                <a:latin typeface="Monotype Corsiva" panose="03010101010201010101" pitchFamily="66" charset="0"/>
              </a:rPr>
              <a:t>  же  я  подрос,  из  меня очень захотели сделать сельского учителя и потому отдали в церковно-учительскую школу».</a:t>
            </a:r>
          </a:p>
        </p:txBody>
      </p:sp>
    </p:spTree>
    <p:extLst>
      <p:ext uri="{BB962C8B-B14F-4D97-AF65-F5344CB8AC3E}">
        <p14:creationId xmlns:p14="http://schemas.microsoft.com/office/powerpoint/2010/main" val="393499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img-fotki.yandex.ru/get/5624/121447594.261/0_af164_ef8ce115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60" y="1374003"/>
            <a:ext cx="4026739" cy="365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1541" y="589329"/>
            <a:ext cx="8610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Всякого, кто приходит в усадьбу Есениных, первым встречает тополь.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39330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Monotype Corsiva" panose="03010101010201010101" pitchFamily="66" charset="0"/>
              </a:rPr>
              <a:t>Над окошком месяц.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Под окошком ветер.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Облетевший тополь</a:t>
            </a:r>
          </a:p>
          <a:p>
            <a:r>
              <a:rPr lang="ru-RU" sz="2800" dirty="0">
                <a:latin typeface="Monotype Corsiva" panose="03010101010201010101" pitchFamily="66" charset="0"/>
              </a:rPr>
              <a:t>Серебрист и светел.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96601" y="5320001"/>
            <a:ext cx="3275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Память о клене, сгоревшем в 1924 г.</a:t>
            </a:r>
            <a:endParaRPr lang="ru-RU" dirty="0"/>
          </a:p>
        </p:txBody>
      </p:sp>
      <p:pic>
        <p:nvPicPr>
          <p:cNvPr id="6148" name="Picture 4" descr="http://viki.rdf.ru/media/upload/preview/Esen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95225"/>
            <a:ext cx="1592886" cy="2100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079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4638"/>
            <a:ext cx="8640960" cy="63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1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www.magput.ru/pics/large/81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447126" cy="3326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TEhUUExQVFBQUFxQXFxcXGBUXFhcUFBcWFhcVFxQYHCggGBwlHBQVIjEhJSkrLi4uFx8zODMsNygtLisBCgoKDgwOGhAQGiwkHBwsLCwsLCwsLCwsLCwsLCwsLCwsLCwsLCwsLCwsLCwsLCwsLCwsLCwsLCwsLCwsLCwsLP/AABEIAQAAxQMBIgACEQEDEQH/xAAbAAAABwEAAAAAAAAAAAAAAAAAAQIDBAUGB//EAEcQAAIBAgQEAgYGBA0EAwEAAAECEQADBBIhMQUTQVEiYQYycYGRoQcjUlPB0RRCorEWFzNiY3KCksLS4fDxFUNzsiSDk7P/xAAYAQEBAQEBAAAAAAAAAAAAAAAAAQMCBP/EAB0RAQACAwEBAQEAAAAAAAAAAAABEQIhMRIDQTL/2gAMAwEAAhEDEQA/AOOtcMnWi5h7n4007amizVy6s9zD3o+YfOhhLDXXW2gzO5hRIEk+Z0q+X0Jxv3YH/wBlv86UWog570OYe9X38B8Z1RP/ANFo7foLjCJyIPa4HypRag5h70k3D3rTD0Cxna1/+n+lK/gBi/6If2z/AJaUWy4Yzvv50Rc9z8a038A8T4pewMp1l200B+x50qz6BYhtQ9gjbRn6f2NaUjMZz3PxoB/M1rf4vcT9uz/ef/JRj6OcR95Z+L/5aUWyPMPnRG4fOth/FziPvbP7f+Wj/i4v/fWf2/8ALSi2P5poc0962Q+je/8AfWfg/wCVA/Rxe+/tfB6UWxvNPehzT3rZD6N7339r+69H/Fte+/tf3Xp5PTGc00Oaa2n8W137+3/deh/Frd+/t/3X/OlFsYrmlh62P8XF0f8Aft/3W/OkYj6P7qozc62coJiG1gTE1KW4ZEse9IZj3oiaABNR0O0Trr86FKtWzrpQq2h9sJbBMsx16RT62LECQ/nH76bOH1MsunnSmtR1B/32NSylz6HW7f6ZaCr9oydSIVjpXQeNcYTDqCwzMfVUdfMnoKw3oCk4tT9lLh+QX/FVl9IFpuYrbBlgN0zA7Guo44y6QPTe7m9RMs66OQPLPMVq+CcUXEJmAysNGXsfI9RXIreHuTrovUzpXR/QnCFVZzoGygeYWdfZr8qsSkw08UdDrR10hLIDoRIoIgGwil0IohOWjpQFFNFFFHQIoRQFloZaMCjy0CQKEUorSstAxeuhVLHZQSfYNa59xn0muk6MUnZQSsA7SRqT8q6HibIdWU7MCPjXKuPcDuI8XJAGguAFkYDYkj1T5GpKwt+DelFxWysxcADMp1PnlPf5Gt3oyabMNPYRXMeBcGdm8EuTu8EIo7ljv7Bqa6XhbWVVXooA9w0qQS49dun7Ovn/AMUwxboB/vU1Y47Dw7jTR3G/ZiKhtbrPTakdC3lQp5VGtCjmjD6kz3NH8ffNBn1pAejpsPo1tg4i4e1o/tOv5V0TEYZXBV1DKdwQCD7jWC+i0TcxDdltD4lz+Fb640Vpjxll1WWPRvCq2ZbKSNtJAPkDtVmtmlrR105JijilRQoE01iXIQkFQQN29UeZ8qepnFIxUhcs6etMfKgr+E8Qa4zqSjhMsOk5STMrqTqPad6RgeLl7xQqAjZ+W2ssbZhp+ceVNnhV0NccMiPcUJ4QYAH6x+02ulE/CrpW2A9teUQUIRtIEQfF1G9TbrQ8RxRheuW+ZZQJky5wZbMJj1x+7rTtnFXbzOLZRFtsUllLlmXeAGEAe+jXA3Rcd1a2OYEkFWMFRGkMO9Hb4dctuzWnWHOZldSRn6spBET2/dRNCXiRS8bd0oAttWLAMPESQdZMDSrS3cDAFTIOoI1BHcGq1uH3OZzBcQMUVGlDEgkyBm0386l8OwotW1tgkhep6yZP76QTSXQihShVQgLRhAd6WVoqBLpGwpBFKLGkkUHJ+OnLfvCASLlyPexP41BLgj1V+e9WPpYkYu8P5wPxVT+NUzmsZ69EcPW6FNI8knTXsIHwoVdCE1z95pOepFzCgH1wdTsKLkqOs0c23v0VL9Xfbu6L8FJ/xVtr1Zb6MbQXDXD9q83yRBWtKzWkcZT1XYjiBV0tqmYuGI1AEJE7+2kWuNKwACtzM7Jy9JzLqZMxlAIM0MZw8viEbxBFRxKsVOZiumhnYU3ieGG29q5ZSQmcMk6sHiWDNu0jqdaGkpcf9aLTrlZgSpBlWjcTAIIntTScYHPNmNNYedC6gEpEdAaYxlq61xbwSOWrBEJWS7wCWIJAAFQH4ff5VtRaHMtuLmcuNXJltI2MkUNLwY7642yBAth809yRER5d6Z4ZxYXmcKPCkQ32gZ1jtpULFcMu3roYgJbe2i3BPiOUsxQR0JaCfI09c4ddXn8sKOYLaprEALlJ20jpQ0GD40Ll24hXKFGZWn10BKlttACKVheIXbql7VtcknLnYgsBpMBTAoY7g5mybQH1cowJibTCCJjfY0OHYa9YTlhVuKs5GzZTBJMMIO3cUNCxHFXBuhEWLIlizEE+HNoADpHWpNzHEYfnZRPLz5Z02mJqFj+EPda4zhZKFLQBMCQfE5jedhrFTr2BY4blaZuWE30nLG9NmkfinFuUqwua4wBjoq6AsfKTFWzk5TETGk7TVH/0d+U4JDXrmXMxJCgKRCjTQADtV1fLBPAAW6ZiQJ84FDSnfj5UorKEfNluAn1RBOdT+spjepa8Rc23u5QFAJtgzJAGhbtPaoV7gOY2y2V3z5rpb9YR6q6bbQPKpNjhzoty2CGtkHlyTmSR6p01XtU2ujWO46UsowUNcdQ2XWFWAWY+Wse+pfE8c1tAVXO7eqveAWPyH7qiWeBsLNxSwNx1yA6wFAhQNNuvtNT7WEY3Q7RCoFUAnQnVzt5Ae6m0mj+EvLcRXUyGAI99OEVE4ZgWtG4NOWWLIJMrm1ZSI2mSPbU/LXSOW+nOFb9LcjYrbP7IH4Vnr1hx0+Gta76QnK4lYG9tT8C4/Kss9xjrsfbWUxtrE6QkbehU22k6nKT5/wDFCmnQiACdJ+Ee00nMO2ntH5U65k6eew/IUTLPf91crTo30epGDXze4f2iPwrQsZMVUehlqMHZ8wx+Lsau62jjzz0RWk56Sza0nL2qoWzU3ib4RGdgYUEmN4GppwLUTjwP6NdgEkowAAJJJEaAUUi1xZCyAq68z1CwEMYmJBMGO8UrCcUFyCqXIJIzQsAgkGfFO4qksWTzMObYuuV9fmq+RFKwSpcCG6CKP0dCgLm/SBczucsXhbglokEZIgzUWl9f4miXUtGcz7bR139sH4Uq5jAt1bZBl1ZgdIhYmdZ6jp1qmxGEa5ZuXsrC6XFxFIOYco+BY31AOn880niVy69yy9q22ZrTrLKwFsuU1eR0CnTyHehS0bjCcx7YDM1tC7REaRKyT62ooLxdSLZCsTdEqoy5gsTmbWABpJnrVUeG8p2VFcj9GcFoJz3GaTJ6sd4oYDDPh0t3QHuB1Rbi5SXUAeEqIkBdivv3oVC9tYsNce2AZQKSdIOeYjXyqIONWyrsoZlR1QkRqWIAI12lhrpUG/auPfdVDKl1bYa5BEIoMqpP6xzR5a03i8GypeVLbRzbBUKDqiC1OXv6hoUsr2NNp0W4wY3DlUKsE7eJpOg1A071YowqjbAuQt11JuvcskgSeXbVpyD2DUnqfdV6LdVCpoBKWFoE0AikcynKQRQYH6Sbf1lo90YfBv8AWscE6661vPpHXSyf/IP/AFNYULvFZ5dbY8HaAHfpRU5bXehUpSWMk6d46bVFYxp/v41JzAaZep6imL13eRXEOpdh9GbcYTDj+iT5ifxqzqNwu3ls2l7W0HwUVIZq9DzSBUUAKJTSqIKhNCKDCgZbGW5jOs7RmEz7JpaX1JIDAldwCCR7R0rNrgXuHFKqI2dyuZj6vgUSFgzFP4vCvauW+UfHcTlPPXKNLp8x+IqLS4fH24nOgExMiM3b2+VF+m2spcXEygwTmEA9iehqowVtbeLa23S0nJnqNeZH86d6PiLgYyzzI5ZVgs+qL0jfpOXQUFpb4laIkXEIkD1hudh7TTxxKZ8hYZiJCzqR3jtVT6TtFtcsFubZgTE+MRJ7dKTwO9luPbu6Yg+It0uJ+qU7AbZelUpcWsQjAlWDAEgkGQCNwaabiCFVKMr55CAMPGRuFPU6H4Vn+Hg3Q1hfV5t1rp/mZ2hB/Wj4e2guIW1awzH1Uu3hpqfVvAADvMD31FposPjgTlYZGOqqxXMQNzCkgD31JLVQYe0VvWmufyt7mFuyhVGW2PIA/GT1q9E1UkoGg1KAoVQEFFkpwUJqDGfSSsWbR2i4R8VP5Vz0XOldK+kdZwoP2biH4hh+NcwYVxl1rjxNtPvoDt1/0oVGtP7KFR0az6nakOQTHfT40h6e4cma7bHe5aHtzOo/GuIgmXdE0AHYD5UZWjU0sVuwN7UAaXRUBgUCKANCaIZt2QpOVQMxk+bdzR/oy5s8DNET1jtPanqicVeLVwgkEIxkbiAetAvEYRLgi4isBtIBiiGBthMgRch/VgRPeKoMSjphBd510uUQ6vpLR5edTrNxrt24mZlS1lWFMFmZcxJbeII2jrNFpNt8MtAQLaASD6o3Gx9on508+FQkMVUsuxIBI9h6VUW3bmvh2uOQFW4rA5XyklSjMAOo0O9NYfGk3Etg31S6rfymYOrATKM3i7zM9KWUvbOFRJyKqzvAAk+cUQwVvQZFgGR4Roe47Gqu3hpvOnMu5VVCPrH3bNPXyFXS0CWtKSDAkbGNR7D0peWjIoVQQFBqUKEVARogKXlpLUGd+kC3OCueTWz+2o/GuTsO9df9M1nA3x2Wf7rKfwrjQas8+tcOJVhBHnQpm29HXNNEe4jAmVI9xqd6N2y2Lw4I/wC9b+TA/hUq5xZT0171J9FMSHx2HA+0TH9VGaflVhnLr6tShSVpdashGiilxQigRFDLSjSc1AkLTWOw/Mtuk5c6lZiYkRMdaPGYkW0Z29VFLH2Cq+w2KuKHzWreaCEKFoU9GfMPFHYRQO4zhRfDizmiAgzRPqQdp8u9KucPYXOZbfKzABwRmVsuxyyCCNpnaoWGxWIuPeyvbVbdwoAUJkAA6tm842oHGX2vXktsgFsIVDITOYTBIYRtvRaSLfCyGZxcPMcjM2UEFQCAgXoomd586Oxw0i5zLj8xwCF0CqoO+VR1PeTUBeLXbjWBbKpzkZmBXPBTeDIp/GXr6vaTOk3GcFsmkBcynLOh3G9NG0sYUJce6W0ZVBBAAGWdc0+ZqSt0TEiYmOsd4qtxly4gtKzq2e7kbwgAqVYxBJg6VBOIW1fS1h1CrnUXSB1YEhZPkD7JpZVtMDRiaTabfvMbEfDvvR6z5VXJYE0thRTR5qikijNGGonNFVvpKk4TEDvauf8AqTXEchJ2PwruuOE23/qP/wCprkNvjCHeF0385HT3Vzk7wlXWcI/2G+BoVcW+JaSCIOs996FZutqRrW+3yq99ALI/TbZ7LcP7JH41UXAdd9/KtF9HKzjCegtP82Qfia6jqZcdPFOimhSi4A1IArRkWaApIaRIokuCYkT26/CgWaTTd/FophnRT2LAGPYTQXEoYh1Ob1dR4o7d6CJx3Bm7YuW19ZlIHt3H7qi8N45aNtQ7C3cAVWtto4faAp1Ou0VbreUkrmBYbiRI9ophMVZZsoe2X+yGUt8JmgzGCGGN2+bsZuexWc0wIggDfUGpVrCC7iMT43UfVghWyz4YIMa+VaNrig5SVzHYSJ9sb0m66ggFlBbYEgE+wdaLaiuIqYzDKoAC2rgAHnsP2T8KHpG9vm4cXQCkuWBEiMsAn3xV7zVDBSVDHYSJI8hudqF6+gIDMqk+qCQCT5TvSi2Y4retLatnDAELeEAAgZirTv0lhPtqQmB5K2ATLm8rXG7swOY+zUCrzE4lE1dlQd2IUT2k0vD4lHEo6uB1Vg37qUWcFKqF+n2s/L5qZ/s5lzT/AFZmncRjrduA9xEJ1GZgsjymqiTRmopx9rJzOYmQfrZhl7ettT13EIi5mYKumpIA121NSQu2tKamrWKRiVVgSsSAdRO0jpNFaxKvOVgcphoOzDoexpAW6aHzH764le4euug08j+VdvBriuOULcuCYyu469GI7Vxm0+aPZwukRp76FPWGTqSdtm9u+lCuNtNIb3MrQ3smCDWw+jYTfutvFsD4sP8ALWTvEMTP7zWz+jBPFfPlaHzc0xm5TPGobyqnjaC49u0SApl31jRdFHvYz/YNXEVW/wDTFd3a6iPMBQQGhVHYjTUk++tmEGvRjEzhbebdAUP/ANZK/uFVyOUxFnENtiC6HyVgDZHwUe8mpNnhN1EvW1yBLjkpBIyox8Sxl3jb2+VTOPcMa7ZCW8odWRkJkAFD5DtUpdIPELoGMk22uRZGiqGIlzrBPlTPFcYLbYe4LbCLd5ltxDZmCwpA23M+yrFsLeF83QtszbVILEagydQp0kmlrgrjXrdxwnhRwQCTBYz4ZGuwE6daUWq7rA2LRV8xxVxA9waSH3A7AaLHStDawVtQoVFGT1YAEaRpVI/AHzXEUgWWYOmvitXBrmURET0mpzvispXLZmD4s7amNDly6ax1NIJUHEsYvO/SM6zauoirIk2hK3Dl31Lt8Ks+NXiL+GZVLkG6YXLJBQDTMQOtOJwEfovKKobpQgsR+uZ1zRO9Kw/D7ubDlih5KsHgk5pGUESPIfGlLcIv6SXxtnNae2RbvRmyGZy6jIx+femOPWWuvcZd8Mqsn/kkOf2VFXOLwLm+l1csJbdYMzmaD8PCvXvUDC4DFW84BsHmMzMW5ky3TToBpSiyOPYhXw1q6PVa5YY9dCdRHsmoXE7hz3b1hGRFsMrPkKZnZhlgEAnKJM1Nw3BLwsiyTbIS4rrq0AAlivx29taDE2A6FGEhgQR5ERSrS6VKcMtnBhMog2gZgTmyzmnvOs1T4XHO4wLlTcYreBAyyxUZZ8RA6TvVyOHXxa5K3EyxkDkNnCbRA0JA0mkPwZkOH5JWLAbR51zCDsPfQtUXgTZxrRkZiv1XVcsQx6Et3GmlSOP32ui4qmEsWyzHvdZfCvuE/EVY3uCu63izrzLwUaA5FC7AdTTlnguXDNZDAs4bMxnVn3Y9f+KUtwjWMatnE3OaQi3bdkozaKSgYMubadjHnTno7cDNiGXY3iR7Cq61c2LMIoaCQAD2kCo+AwRtvdYkEXGzADpAiPhFVEta5Pxe0FxF4f0lzSZ/WJrrArlnpTbK4u7qdWnXaCAdK5zd/LqJZtpQqOgOun7jQrLy2tD58yYUz5VufoyTwX2A3dB32Un/ABVzkz4oBgbkDaTAntrXSvosWMNcPe8fkiCrhG3H0nTaLRzQBoRWzAZoqM0kVRG4hxC3ZAa4wUEwCZ37aCo2H4/h3YIt1SzGABOp37eVVnpvchLOpH1yGQJOgOoHU+VSsJxm1cdECXMxJgtbZQCATMsB26VL2taWWO4lbsibjhQdp3PsA1PuqLheO2bjBFYhm9UMjpm66ZlE1UejdoX7l3EXPE2bKgOoRV2AHTpWn5YMEjUbeVLsmoVd30lwykhrkEEgjK+hG49WpNri9lrRvB/q1kFobSN9InrWY4NxVLV3E51uNmvNGS2zgQSNwNKtuLYhLmBuuilQytoRlMhspJHTakSTC7wl8XFDqZVhIOokd9aatcRttca2G8aessNp7yIqm4RxlUsWkNu+SqKDFpiJAGx60zwC/wAzGYloYArb0YFWECPVO21LKaDB45LubIZysVbQiGG41FN43ilq0yK7QzmFEEkmQOg01I1qp4FjFt2sQ7mAt+8T7iKo8Rbe4bOLuSDdxFkIv2bQbT4wD/zUsptL3EbaXFts0Pc9UZWM+8CKexV9bal29VRJgE6ewa1mvSW9kxWEbKzRzSVUSx0A0HU607xHjue26cjEDMrCTbhRIOpM6CrZTQYTFrcUOhlW2MET7jT1VHouP/i2p+z+Jq3mrCSUKI0AaE0BFa5l6aiMVcHfIf2Frp81zT0/YDFmTEpbPu1G3Xas/pxr8v6UGHuADWjqEl4GY+dCsW8yrWfcd9/OusfRkn/wQftXLp+BC/4a5C7amuzfR3bjAWfPmH43HrbCHnznTSRQmhNEa0ZlGkzQ1oEUGa9L28WGMMQt0M2VSxhY1gCasrfGLZYKocsxAANu4o97MoAq06UBUGRwyXMDeuZkd8NcOYMgzcs6+so1jWPcD3q6wnHbV1wlssx3PgcAACZJYAVaikmlFsd6OcSSyb/MFwZ7zMItXGBB6yqmrLjOOW/hL3LDfZEoykmRICsAflV+CKMClLf6g8FP1Fqd+Wk95CgGR7Zqq4QScdijBghACQQDlADQdjrWkoGiWw2EwVy9da0VYWObcvOSGAeTCrqNau/SS34bEAnLettCqTAU7wBsJq9oUrS2znGATjMKQrELnzEAkDNAEkCOhq24uv1F0DUlH0Akk5TGg3qYEFGRVS1V6LT+jWwwZSoIIYFSCCeh1q2oUKQSKgpo6EUCq5h9KOmIQ/atD5O9dPmua/Syn1lhv5jj4MD/AIq4z47+f9MbYeJ91CmLE660KyptaPdtEE6V2v0JWMDhh/Rg/wB4lvxrjd7ESdu9dr9GrJGFw4/orfzUGtMNss1rRxREUJrtmXSSaINR5qCv4xjDbQZfXuMqL5FjE+4SfdSb2Pdblq3kGW4xGYtrCoWJygeUb0zx5Dnw7dFvLP8AaBUfMj40XFS36RhYDEBrhYgGBNsgSdhqaKK7xVzdvImRBZCk5wSWLAmdCMqiN9aTa40zpYyIA98E+KYUL6x01PkNKgYrDA3b5vo7E/yRCswyQYClRAad5ipN2zls2OdzRdUaPbUsVIABmAdx3EaVDSZh+JEm6jheZaUNpOVgQSDB1G23zpPDsTiXys3JyEAnLnzQRMQdJ99Q+GYIhr15lcqyhQGH1jqB4mK9J6DTQUi1gQcRaezaa2Fzcw5SgKkQFIMZjPwoNFecwSok9pj59KqbXHDyb1xlE2nZAoOhIyganzO8VY4fh6IWZQQW38THz2JgVUYGx9XiA9tmDXbhy5SCytEQDH+xVkhKXH3Ue0t0oRdJUZQy5XgsBqTI0InTWO9Jx2JxFsG59UUUyVhs2WY9eYmPKoFjhxe7aI52S0c03ZEaQEUEAnXUk9hrS8VxA3LmV7N7lodFFsnOVOjMe07Ae2oJ/FsddV7SWjbHMDkm5mjw5ex09Y0WIxF63b5jshyspYICF5Z8LbkknWem1DG3bbrba7YZpWQDbL5JiVIAMH8qrrWHZMJiAVKK5cWkO6h4VRHST086o1KmhTdkQoB6AD5UZmqhwUDRUdAU1z36Wl0w5/8AKP8A+ZroBrL+nuFR0tcyNHaPaV/0qZcdYztyay2/uoq0a4WypIIB16CI+NFWLW2evQJ99d54WmWzaXtbQfBQK4Rdt9O/413HFYnlWGc/qIT8BWmLLIfE+NWbH8o8E7KAS3wFQsH6U4e6coYqTtnGUH+1t8TXM8bxEs7O5lm1NNWsTruDPTt5HvV9HnTtUUKofQ3Gm5YhjJQ5ZO8QrD4Bo91X81XJF60HUqwkHel5aKKVQoIoUmjFCiqKKFJY0Usmk5qQ2tCraFqaNqaV9d6UFqWDPlRPbDRI2II9o2NGBShVsJBMaijFKpu/dyqT2BPwFBX8S43bsnLq7/ZXpP2idB+/yqJZ9J1MZrbKD+sIYe8DX4A1heJ8QIAJJ+tDOWB1JPQH3/KoOE4iVjUlpG3qsCdZ10Irictu4xinZbNwMAykFSJBGoI9tZP6TUP6NbI3W6p/YepXonidblvpCuPItIMeXhn2k0r0/t5sJtMOh094/Gup4kdcrRnkyx1jcH8qOp9vDAz4WnrOuvuFHWdQ0Vlm1NxR3dR8WFdp4jhubae2dA6svxEVx/honE2R3u2/m4muzq1dYuMnF+JYF0uZGEOuhDbHzHcUzg8KQwG7HQKupJ8q7DjuHWruly2rjzE/A0jBcJs2v5O2iewa/Gnlz6R/Rrh5s2AG9djmbyJgAe4AD3VdWmpKxShFdIPPRzRaURcUCgaJhQ0oTQBRRkUOYKBYUUUUoUC4os1QDKN6AuA0THSo16V1HwqomE0c1EyltZg06Mw7RQONRMkilBqWpFFcs9IeDcqUuTywSbVwbAHXIx6RtroRVZw7C21KHPnYE6L4i0nQhRvEdK6/iLYIOgNQsPhEyghUBI1KgDXrXEw6iUH0YwTIGuXBle5Hh+yi+qpPfUk+2OlL9MknCXPah/bWrVVA61XekzA4W6NzlkDSTlIP4V0kdc6wsAR79p39u1CkW5M+H4kD8aKs2ymV2zrk0fMApkDxFvD4joNeprTthOMA5crAiTBu2P1SwO79Dbee2U1lLtuZEHrVxe9KMY9y3da8xezn5ZhfDzFCPpEagCrpnU/i0XD8Y18DeEkEcyxII3BXPI2pXD7mNuWb118UtvlG+qr4bhe5h7L33WVPhGW2YbUH4TU2vSjGpcu3FvOHvZDcML4siFF6QPCx28u1RsPxq+ictOWEObQWbQEvZ/R3Pq9bZIPmSdzNS4XzK9spxZjBBUSoYm5YGUs5t5dXEuGUgp6wIggTSE/6sToGOpiXtKSA4ScrNIBLLBO4M6jWqy96T4xvWdfWS4fqrQm4lzmi5ovrF9WP63WaXb9LMYHD50zKCJNmzJUtmCt4PEFbVQfV6UuDzku71viYth0uB/ArMpa2jqx5+ZAGPjyjDXCSN+g0NNJa4wWCi2xYlgALlgnwEBjGaYllE7SyjqJqR6U4yZzJ0/7NkjTm9Ckai/dB7hyNqO56VYtnzsyE5XWDYsZSrsjsGQplPitWyJGhURUuDzklYLifErlpryGbam4CTcsqZtJzLgCsQxyp4jA2qHi/SrG2rj2rjFbiMVYSphlMESAQfdUezxq+iqFyQjM0cq0QS9kYd84K+PNbENMySSdSTVfj79y/de7c1e4xZiFCgsdzlUAD3VbgqVkfTLF/eH9n8qI+meL+8P7P5VUGxQ/Rz2NS4XzK2/hli/vD+z+VA+meL+8PwX8qqGsGi5J7VbhJiVuPTLF/en9n8qP+F+K+9PwH5VS8rypsoaIvR6X4v70/L8qH8MMX94fl+VUiL5fKnDb8qUq1PpdivvWrTejvGWNlr2Ius5hylsPy1CW9GuXHHiAzQoCgkkjTthBa8qF0tlyktk7Aec7aTrVik20PGfTBiV5FxxI8QzOQCSfCC+p0jXzqU2Ouph0uvjsjOjOtpVdyFEQrMDCscw0Peqvi/FLVy0lm1Yt28pUtcW3lZsoiJJJaWMkmNgI3JZupbgcpbyXMiCAA6XbmbWZIKCMvQ7edNFTS1wz8QLJzTiLSOfWyXHMRMi2viOlO2Wu3CBbv3cR9WHuLkdQmYwFYGZO3kZ0qoxHFbnMzi7iTcV20z5lVTbCkIwb1pLL/AFQOs0xh+IkG2p5vKXl8wIcjubeoGYHZW1Wf+FQsLzFYe5ZYrcRkaAYIjT30KpOJ8Se8+ZeZAWIYsxAzuwBcklvW3O5nQUKlQ7u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://www.floriculture.ru/otzuv/goroda/myzei/ris/konstantinovo/Esenin/tablich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8" y="1660936"/>
            <a:ext cx="3366020" cy="4367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20688"/>
            <a:ext cx="63754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Музей- усадьба Есениных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5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www.tunnel.ru/userfiles/ck/images/16/0_28396_b410a744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20688"/>
            <a:ext cx="3235853" cy="242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unnel.ru/userfiles/ck/images/16/0_28587_d9951aae_X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47612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vitvict.users.photofile.ru/photo/vitvict/96044123/large/1068064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63047"/>
            <a:ext cx="3691062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3539951"/>
            <a:ext cx="282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anose="03010101010201010101" pitchFamily="66" charset="0"/>
                <a:cs typeface="MoolBoran" panose="020B0100010101010101" pitchFamily="34" charset="0"/>
              </a:rPr>
              <a:t>Эта улица мне знакома,</a:t>
            </a:r>
          </a:p>
          <a:p>
            <a:r>
              <a:rPr lang="ru-RU" sz="2000" dirty="0" smtClean="0">
                <a:latin typeface="Monotype Corsiva" panose="03010101010201010101" pitchFamily="66" charset="0"/>
                <a:cs typeface="MoolBoran" panose="020B0100010101010101" pitchFamily="34" charset="0"/>
              </a:rPr>
              <a:t>И знаком этот низенький дом!</a:t>
            </a:r>
          </a:p>
          <a:p>
            <a:r>
              <a:rPr lang="ru-RU" sz="2000" dirty="0" smtClean="0">
                <a:latin typeface="Monotype Corsiva" panose="03010101010201010101" pitchFamily="66" charset="0"/>
                <a:cs typeface="MoolBoran" panose="020B0100010101010101" pitchFamily="34" charset="0"/>
              </a:rPr>
              <a:t>Проводов голубая солома</a:t>
            </a:r>
          </a:p>
          <a:p>
            <a:r>
              <a:rPr lang="ru-RU" sz="2000" dirty="0" smtClean="0">
                <a:latin typeface="Monotype Corsiva" panose="03010101010201010101" pitchFamily="66" charset="0"/>
                <a:cs typeface="MoolBoran" panose="020B0100010101010101" pitchFamily="34" charset="0"/>
              </a:rPr>
              <a:t>Опрокинулась над окном</a:t>
            </a:r>
            <a:endParaRPr lang="ru-RU" sz="2000" dirty="0">
              <a:latin typeface="Monotype Corsiva" panose="03010101010201010101" pitchFamily="66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9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1030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  <a:cs typeface="MoolBoran" panose="020B0100010101010101" pitchFamily="34" charset="0"/>
              </a:rPr>
              <a:t>1922-1923 – поездки в Германию, Францию, Италию, Америку.</a:t>
            </a:r>
            <a:endParaRPr lang="ru-RU" sz="3200" dirty="0">
              <a:latin typeface="Monotype Corsiva" panose="03010101010201010101" pitchFamily="66" charset="0"/>
              <a:cs typeface="MoolBoran" panose="020B0100010101010101" pitchFamily="34" charset="0"/>
            </a:endParaRPr>
          </a:p>
        </p:txBody>
      </p:sp>
      <p:pic>
        <p:nvPicPr>
          <p:cNvPr id="1028" name="Picture 4" descr="http://www.stihi.ru/pics/2012/05/22/9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1"/>
            <a:ext cx="3528392" cy="2702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howbizdaily.ru/wp-content/uploads/2013/09/%D0%95%D1%81%D0%B5%D0%BD%D0%B8%D0%BD_%D0%B8_%D0%94%D1%83%D0%BD%D0%BA%D0%B0%D0%BD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76" y="3140968"/>
            <a:ext cx="2748106" cy="2993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86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img-fotki.yandex.ru/get/6521/118829011.14/0_82a6e_340e313c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70" y="1818739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526508" y="1700808"/>
            <a:ext cx="33843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Свет луны во все концы.</a:t>
            </a:r>
            <a:br>
              <a:rPr lang="ru-RU" sz="1600" dirty="0"/>
            </a:br>
            <a:r>
              <a:rPr lang="ru-RU" sz="1600" dirty="0"/>
              <a:t>Вот опять вдруг зарыдали</a:t>
            </a:r>
            <a:br>
              <a:rPr lang="ru-RU" sz="1600" dirty="0"/>
            </a:br>
            <a:r>
              <a:rPr lang="ru-RU" sz="1600" dirty="0"/>
              <a:t>Разливные бубенцы.</a:t>
            </a:r>
          </a:p>
          <a:p>
            <a:r>
              <a:rPr lang="ru-RU" sz="1600" dirty="0"/>
              <a:t>Неприглядная дорога,</a:t>
            </a:r>
            <a:br>
              <a:rPr lang="ru-RU" sz="1600" dirty="0"/>
            </a:br>
            <a:r>
              <a:rPr lang="ru-RU" sz="1600" dirty="0"/>
              <a:t>Да любимая навек,</a:t>
            </a:r>
            <a:br>
              <a:rPr lang="ru-RU" sz="1600" dirty="0"/>
            </a:br>
            <a:r>
              <a:rPr lang="ru-RU" sz="1600" dirty="0"/>
              <a:t>По которой ездил много</a:t>
            </a:r>
            <a:br>
              <a:rPr lang="ru-RU" sz="1600" dirty="0"/>
            </a:br>
            <a:r>
              <a:rPr lang="ru-RU" sz="1600" dirty="0"/>
              <a:t>Всякий русский человек.</a:t>
            </a:r>
          </a:p>
          <a:p>
            <a:r>
              <a:rPr lang="ru-RU" sz="1600" dirty="0"/>
              <a:t>Эх вы, сани! Что за сани!</a:t>
            </a:r>
            <a:br>
              <a:rPr lang="ru-RU" sz="1600" dirty="0"/>
            </a:br>
            <a:r>
              <a:rPr lang="ru-RU" sz="1600" dirty="0"/>
              <a:t>Звоны мерзлые осин.</a:t>
            </a:r>
            <a:br>
              <a:rPr lang="ru-RU" sz="1600" dirty="0"/>
            </a:br>
            <a:r>
              <a:rPr lang="ru-RU" sz="1600" dirty="0"/>
              <a:t>У меня отец крестьянин,</a:t>
            </a:r>
            <a:br>
              <a:rPr lang="ru-RU" sz="1600" dirty="0"/>
            </a:br>
            <a:r>
              <a:rPr lang="ru-RU" sz="1600" dirty="0"/>
              <a:t>Ну а я крестьянский сын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6" name="Esenin - Melkoles'e. Step' i dali.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6508" y="4952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764704"/>
            <a:ext cx="6546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О</a:t>
            </a:r>
            <a:r>
              <a:rPr lang="ru-RU" sz="3600" dirty="0" smtClean="0"/>
              <a:t>собенности </a:t>
            </a:r>
            <a:r>
              <a:rPr lang="ru-RU" sz="3600" dirty="0"/>
              <a:t>лирики С. Есенина.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700808"/>
            <a:ext cx="640871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1</a:t>
            </a:r>
            <a:r>
              <a:rPr lang="ru-RU" sz="2800" dirty="0"/>
              <a:t>) Внутренняя близость стихотворений к устному народному творчеству; лиризм, напевность.</a:t>
            </a:r>
          </a:p>
          <a:p>
            <a:r>
              <a:rPr lang="ru-RU" sz="2800" dirty="0"/>
              <a:t>2) Особая любовь, взаимопонимание лирического героя с природой; чувство всеобъемлющего родства с окружающим миром.</a:t>
            </a:r>
          </a:p>
          <a:p>
            <a:r>
              <a:rPr lang="ru-RU" sz="2800" dirty="0"/>
              <a:t>3) Мир природы необыкновенно красочен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4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89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56566" cy="40770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" y="2996952"/>
            <a:ext cx="4939185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67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94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40050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134076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987099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Фото А. А. Блока -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t-smertina.narod.ru/litphoto/blok/photoalbum-35.html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74845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Фото С. Есенина-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://t-smertina.narod.ru/litphoto/esenin-photo/photoalbum-40.html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59714" y="3604471"/>
            <a:ext cx="7293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Дом-усадьба Есениных -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://www.museum-esenin.ru/foto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4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875532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/>
              <a:t>Александр Александрович Блок (1880-1921)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27846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http://cs614929.vk.me/v614929683/9ec0/GGyTHjTWZ-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5644"/>
            <a:ext cx="2566054" cy="38036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517054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Детство и Юность</a:t>
            </a:r>
            <a:endParaRPr lang="ru-RU" sz="3600" dirty="0"/>
          </a:p>
        </p:txBody>
      </p:sp>
      <p:pic>
        <p:nvPicPr>
          <p:cNvPr id="3082" name="Picture 10" descr="http://files.school-collection.edu.ru/dlrstore/d23384cd-b6bd-46fb-bd9a-2e4a02aeeea8/Blok_AA_mam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92" y="621174"/>
            <a:ext cx="2948261" cy="40289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60496" y="1277715"/>
            <a:ext cx="3135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Родился А. А. Блок 28 ноября 1880 года в Санкт-Петербурге , в дворянской профессорской семье</a:t>
            </a:r>
            <a:endParaRPr lang="ru-RU" sz="2400" b="1" i="1" dirty="0"/>
          </a:p>
        </p:txBody>
      </p:sp>
      <p:pic>
        <p:nvPicPr>
          <p:cNvPr id="3084" name="Picture 12" descr="http://www.hrono.ru/img/pisateli/blok0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32" y="4412556"/>
            <a:ext cx="2346004" cy="186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8413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imgdepo.ru/out.php/i116822_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2808312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54854" y="692696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Детские и юношеские годы прошли в доме деда, А .Н. Бекетова, профессора –ботаника.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9594" y="4941168"/>
            <a:ext cx="40671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Детство его было безоблачным  -  он рос в обстановке всеобщей любви, заботы , в атмосфере литературы и музыки </a:t>
            </a:r>
          </a:p>
        </p:txBody>
      </p:sp>
      <p:pic>
        <p:nvPicPr>
          <p:cNvPr id="4102" name="Picture 6" descr="http://alexander-block.ru/photo/1894_f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5" y="863650"/>
            <a:ext cx="4777324" cy="39604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0" y="116632"/>
            <a:ext cx="8137878" cy="6624736"/>
          </a:xfrm>
        </p:spPr>
      </p:pic>
    </p:spTree>
    <p:extLst>
      <p:ext uri="{BB962C8B-B14F-4D97-AF65-F5344CB8AC3E}">
        <p14:creationId xmlns:p14="http://schemas.microsoft.com/office/powerpoint/2010/main" val="385768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img.beta.rian.ru/images/30127/49/301274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040">
            <a:off x="1265310" y="764702"/>
            <a:ext cx="2533135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://journal.spbu.ru/wp-content/uploads/2012/02/enter_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288486" cy="2193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</p:pic>
      <p:pic>
        <p:nvPicPr>
          <p:cNvPr id="5128" name="Picture 8" descr="http://upload.wikimedia.org/wikipedia/commons/3/36/Polytech_chem_audi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3435350"/>
            <a:ext cx="3002606" cy="1958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755576" y="51691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Блок окончил Введенскую гимназию, затем учился на Историко-филологическом факультете Петербургского университета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8586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5276800"/>
            <a:ext cx="4978896" cy="896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1903 году А. Блок женился на дочери знаменитого ученого</a:t>
            </a:r>
            <a:r>
              <a:rPr lang="ru-RU" dirty="0"/>
              <a:t>  </a:t>
            </a:r>
            <a:r>
              <a:rPr lang="ru-RU" dirty="0" smtClean="0"/>
              <a:t>Д. И. Менделеева</a:t>
            </a:r>
            <a:endParaRPr lang="ru-RU" dirty="0"/>
          </a:p>
        </p:txBody>
      </p:sp>
      <p:pic>
        <p:nvPicPr>
          <p:cNvPr id="24578" name="Picture 2" descr="http://moiarussia.ru/wp-content/uploads/2015/03/211443_html_m607cfd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23654"/>
            <a:ext cx="6309233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03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594</Words>
  <Application>Microsoft Office PowerPoint</Application>
  <PresentationFormat>Экран (4:3)</PresentationFormat>
  <Paragraphs>76</Paragraphs>
  <Slides>31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Monotype Corsiva</vt:lpstr>
      <vt:lpstr>MoolBoran</vt:lpstr>
      <vt:lpstr>Тема Office</vt:lpstr>
      <vt:lpstr>Открытый урок по русской литературе  по теме:  «Родная природа в стихотворениях А.А. Блока и  С. Е. Есенина»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«Родная природа в стихотворениях русских поэтов 20 века»</dc:title>
  <dc:creator>Admin</dc:creator>
  <cp:lastModifiedBy>amina</cp:lastModifiedBy>
  <cp:revision>43</cp:revision>
  <dcterms:created xsi:type="dcterms:W3CDTF">2014-03-27T14:34:58Z</dcterms:created>
  <dcterms:modified xsi:type="dcterms:W3CDTF">2018-04-11T10:40:18Z</dcterms:modified>
</cp:coreProperties>
</file>