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57" r:id="rId4"/>
    <p:sldId id="258" r:id="rId5"/>
    <p:sldId id="266" r:id="rId6"/>
    <p:sldId id="259" r:id="rId7"/>
    <p:sldId id="265" r:id="rId8"/>
    <p:sldId id="261" r:id="rId9"/>
    <p:sldId id="269" r:id="rId10"/>
    <p:sldId id="271" r:id="rId11"/>
    <p:sldId id="273" r:id="rId12"/>
    <p:sldId id="270" r:id="rId13"/>
    <p:sldId id="262" r:id="rId14"/>
    <p:sldId id="263" r:id="rId15"/>
    <p:sldId id="264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7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3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7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5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63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9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6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0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8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8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0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0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25A5D1-63CF-45CC-A3F3-FC4CCF2D40FB}" type="datetimeFigureOut">
              <a:rPr lang="ru-RU" smtClean="0"/>
              <a:t>19.03.2016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EF1774-2F89-4722-80DA-DB5B30E14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369" y="390418"/>
            <a:ext cx="10715945" cy="1654140"/>
          </a:xfrm>
        </p:spPr>
        <p:txBody>
          <a:bodyPr>
            <a:noAutofit/>
          </a:bodyPr>
          <a:lstStyle/>
          <a:p>
            <a:pPr algn="ctr"/>
            <a:r>
              <a:rPr lang="ru-RU" sz="4400" b="1" i="0" dirty="0" smtClean="0">
                <a:solidFill>
                  <a:schemeClr val="tx1"/>
                </a:solidFill>
                <a:effectLst/>
                <a:latin typeface="Lucida Grande"/>
              </a:rPr>
              <a:t>Классный час на тему «День Конституции ЧР»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45" t="2666" r="-273" b="3677"/>
          <a:stretch/>
        </p:blipFill>
        <p:spPr>
          <a:xfrm>
            <a:off x="688369" y="1907225"/>
            <a:ext cx="5383658" cy="4104694"/>
          </a:xfrm>
          <a:prstGeom prst="rect">
            <a:avLst/>
          </a:prstGeom>
        </p:spPr>
      </p:pic>
      <p:pic>
        <p:nvPicPr>
          <p:cNvPr id="5" name="Picture 2" descr="http://grozny-inform.ru/LoadedImages/2015/03/23/Bezymyanny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014" y="1907226"/>
            <a:ext cx="4664315" cy="41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3324" y="6117021"/>
            <a:ext cx="942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ngsanaUPC" panose="02020603050405020304" pitchFamily="18" charset="-34"/>
              </a:rPr>
              <a:t>Провела классный руководитель 6 класса: </a:t>
            </a:r>
            <a:r>
              <a:rPr lang="ru-RU" b="1" dirty="0" err="1" smtClean="0">
                <a:cs typeface="AngsanaUPC" panose="02020603050405020304" pitchFamily="18" charset="-34"/>
              </a:rPr>
              <a:t>Куркаева</a:t>
            </a:r>
            <a:r>
              <a:rPr lang="ru-RU" b="1" dirty="0" smtClean="0">
                <a:cs typeface="AngsanaUPC" panose="02020603050405020304" pitchFamily="18" charset="-34"/>
              </a:rPr>
              <a:t> А.Ш.</a:t>
            </a:r>
          </a:p>
          <a:p>
            <a:r>
              <a:rPr lang="ru-RU" b="1" dirty="0" smtClean="0">
                <a:cs typeface="AngsanaUPC" panose="02020603050405020304" pitchFamily="18" charset="-34"/>
              </a:rPr>
              <a:t>18.03.2016г.</a:t>
            </a:r>
            <a:endParaRPr lang="ru-RU" b="1" dirty="0"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520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3501008"/>
            <a:ext cx="8352928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252525"/>
                </a:solidFill>
                <a:latin typeface="Helvetica"/>
                <a:cs typeface="Helvetica"/>
              </a:rPr>
              <a:t>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Флаг Чеченской Республики</a:t>
            </a:r>
            <a:endParaRPr lang="ru-RU" i="1" dirty="0" smtClean="0">
              <a:solidFill>
                <a:srgbClr val="FF0000"/>
              </a:solidFill>
              <a:latin typeface="Arial Narrow" panose="020B0606020202030204" pitchFamily="34" charset="0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Государственный флаг Чеченской Республики представляет собой прямоугольное полотнище из трех горизонтальных полос: верхней — зелёного цвета — 65 см, средней — белого цвета — 10 см и нижней — красного цвета — 35 см; у древка — вертикальная белая полоса с чеченским национальным орнаментом шириной 15 см. Флаг по всему контуру обрамляется золотой бахромой. Отношение ширины флага к его длине — 2:3.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771" y="318499"/>
            <a:ext cx="5801474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40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5" y="296215"/>
            <a:ext cx="11629623" cy="10045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0" dirty="0" smtClean="0">
                <a:solidFill>
                  <a:schemeClr val="tx1"/>
                </a:solidFill>
                <a:effectLst/>
                <a:latin typeface="Helvetica Neue"/>
              </a:rPr>
              <a:t>Гимн Чеченской Республики представляет собой музыкальное произведение </a:t>
            </a:r>
          </a:p>
          <a:p>
            <a:pPr marL="0" indent="0" algn="ctr">
              <a:buNone/>
            </a:pPr>
            <a:r>
              <a:rPr lang="ru-RU" sz="1600" b="1" i="0" dirty="0" smtClean="0">
                <a:solidFill>
                  <a:schemeClr val="tx1"/>
                </a:solidFill>
                <a:effectLst/>
                <a:latin typeface="Helvetica Neue"/>
              </a:rPr>
              <a:t>У. </a:t>
            </a:r>
            <a:r>
              <a:rPr lang="ru-RU" sz="1600" b="1" i="0" dirty="0" err="1" smtClean="0">
                <a:solidFill>
                  <a:schemeClr val="tx1"/>
                </a:solidFill>
                <a:effectLst/>
                <a:latin typeface="Helvetica Neue"/>
              </a:rPr>
              <a:t>Бексултанова</a:t>
            </a:r>
            <a:r>
              <a:rPr lang="ru-RU" sz="1600" b="1" i="0" dirty="0" smtClean="0">
                <a:solidFill>
                  <a:schemeClr val="tx1"/>
                </a:solidFill>
                <a:effectLst/>
                <a:latin typeface="Helvetica Neue"/>
              </a:rPr>
              <a:t> на стихи Х-А. Кадырова, исполняемое в случаях, предусмотренных настоящим Законом.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3054" y="1300766"/>
            <a:ext cx="51129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effectLst/>
                <a:latin typeface="Helvetica Neue"/>
              </a:rPr>
              <a:t>Государственного гимна Чеченской Республики</a:t>
            </a:r>
            <a:br>
              <a:rPr lang="ru-RU" sz="1600" b="1" i="1" dirty="0" smtClean="0">
                <a:effectLst/>
                <a:latin typeface="Helvetica Neue"/>
              </a:rPr>
            </a:br>
            <a:r>
              <a:rPr lang="ru-RU" sz="1600" b="1" i="1" dirty="0" smtClean="0">
                <a:effectLst/>
                <a:latin typeface="Helvetica Neue"/>
              </a:rPr>
              <a:t>(слова Х-А. Кадырова)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Харцоно</a:t>
            </a:r>
            <a:r>
              <a:rPr lang="ru-RU" sz="1600" b="1" i="0" dirty="0" smtClean="0">
                <a:effectLst/>
                <a:latin typeface="Helvetica Neue"/>
              </a:rPr>
              <a:t> ц1е тесна, </a:t>
            </a:r>
            <a:r>
              <a:rPr lang="ru-RU" sz="1600" b="1" i="0" dirty="0" err="1" smtClean="0">
                <a:effectLst/>
                <a:latin typeface="Helvetica Neue"/>
              </a:rPr>
              <a:t>хийла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хьо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ягарх</a:t>
            </a:r>
            <a:r>
              <a:rPr lang="ru-RU" sz="1600" b="1" i="0" dirty="0" smtClean="0"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ца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йоьжна</a:t>
            </a:r>
            <a:r>
              <a:rPr lang="ru-RU" sz="1600" b="1" i="0" dirty="0" smtClean="0">
                <a:effectLst/>
                <a:latin typeface="Helvetica Neue"/>
              </a:rPr>
              <a:t> - г1аьттина </a:t>
            </a:r>
            <a:r>
              <a:rPr lang="ru-RU" sz="1600" b="1" i="0" dirty="0" err="1" smtClean="0">
                <a:effectLst/>
                <a:latin typeface="Helvetica Neue"/>
              </a:rPr>
              <a:t>яха</a:t>
            </a:r>
            <a:r>
              <a:rPr lang="ru-RU" sz="1600" b="1" i="0" dirty="0" smtClean="0"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Кавказан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ткъес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хилла</a:t>
            </a:r>
            <a:r>
              <a:rPr lang="ru-RU" sz="1600" b="1" i="0" dirty="0" smtClean="0">
                <a:effectLst/>
                <a:latin typeface="Helvetica Neue"/>
              </a:rPr>
              <a:t> - </a:t>
            </a:r>
            <a:r>
              <a:rPr lang="ru-RU" sz="1600" b="1" i="0" dirty="0" err="1" smtClean="0">
                <a:effectLst/>
                <a:latin typeface="Helvetica Neue"/>
              </a:rPr>
              <a:t>маршонан</a:t>
            </a:r>
            <a:r>
              <a:rPr lang="ru-RU" sz="1600" b="1" i="0" dirty="0" smtClean="0">
                <a:effectLst/>
                <a:latin typeface="Helvetica Neue"/>
              </a:rPr>
              <a:t> ага,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Хьан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лаьттан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сий</a:t>
            </a:r>
            <a:r>
              <a:rPr lang="ru-RU" sz="1600" b="1" i="0" dirty="0" smtClean="0">
                <a:effectLst/>
                <a:latin typeface="Helvetica Neue"/>
              </a:rPr>
              <a:t> дина </a:t>
            </a:r>
            <a:r>
              <a:rPr lang="ru-RU" sz="1600" b="1" i="0" dirty="0" err="1" smtClean="0">
                <a:effectLst/>
                <a:latin typeface="Helvetica Neue"/>
              </a:rPr>
              <a:t>яхь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йолчу</a:t>
            </a:r>
            <a:r>
              <a:rPr lang="ru-RU" sz="1600" b="1" i="0" dirty="0" smtClean="0">
                <a:effectLst/>
                <a:latin typeface="Helvetica Neue"/>
              </a:rPr>
              <a:t> наха.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smtClean="0">
                <a:effectLst/>
                <a:latin typeface="Helvetica Neue"/>
              </a:rPr>
              <a:t>Барт болу </a:t>
            </a:r>
            <a:r>
              <a:rPr lang="ru-RU" sz="1600" b="1" i="0" dirty="0" err="1" smtClean="0">
                <a:effectLst/>
                <a:latin typeface="Helvetica Neue"/>
              </a:rPr>
              <a:t>хьан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къаьмнаш</a:t>
            </a:r>
            <a:r>
              <a:rPr lang="ru-RU" sz="1600" b="1" i="0" dirty="0" smtClean="0">
                <a:effectLst/>
                <a:latin typeface="Helvetica Neue"/>
              </a:rPr>
              <a:t> - мах </a:t>
            </a:r>
            <a:r>
              <a:rPr lang="ru-RU" sz="1600" b="1" i="0" dirty="0" err="1" smtClean="0">
                <a:effectLst/>
                <a:latin typeface="Helvetica Neue"/>
              </a:rPr>
              <a:t>боцу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беркат</a:t>
            </a:r>
            <a:r>
              <a:rPr lang="ru-RU" sz="1600" b="1" i="0" dirty="0" smtClean="0">
                <a:effectLst/>
                <a:latin typeface="Helvetica Neue"/>
              </a:rPr>
              <a:t>! -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Хьо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йоцург</a:t>
            </a:r>
            <a:r>
              <a:rPr lang="ru-RU" sz="1600" b="1" i="0" dirty="0" smtClean="0">
                <a:effectLst/>
                <a:latin typeface="Helvetica Neue"/>
              </a:rPr>
              <a:t> Нана </a:t>
            </a:r>
            <a:r>
              <a:rPr lang="ru-RU" sz="1600" b="1" i="0" dirty="0" err="1" smtClean="0">
                <a:effectLst/>
                <a:latin typeface="Helvetica Neue"/>
              </a:rPr>
              <a:t>яц</a:t>
            </a:r>
            <a:r>
              <a:rPr lang="ru-RU" sz="1600" b="1" i="0" dirty="0" smtClean="0"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effectLst/>
                <a:latin typeface="Helvetica Neue"/>
              </a:rPr>
              <a:t>нохчийн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халкъ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хьаста</a:t>
            </a:r>
            <a:r>
              <a:rPr lang="ru-RU" sz="1600" b="1" i="0" dirty="0" smtClean="0"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Тхан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дахар</a:t>
            </a:r>
            <a:r>
              <a:rPr lang="ru-RU" sz="1600" b="1" i="0" dirty="0" smtClean="0"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effectLst/>
                <a:latin typeface="Helvetica Neue"/>
              </a:rPr>
              <a:t>тхан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дерзар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Даймехкан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кхерчахь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Декъалдар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доьхуш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ду</a:t>
            </a:r>
            <a:r>
              <a:rPr lang="ru-RU" sz="1600" b="1" i="0" dirty="0" smtClean="0"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effectLst/>
                <a:latin typeface="Helvetica Neue"/>
              </a:rPr>
              <a:t>Далла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беш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хастам</a:t>
            </a:r>
            <a:r>
              <a:rPr lang="ru-RU" sz="1600" b="1" i="0" dirty="0" smtClean="0"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Башламан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баххьашка</a:t>
            </a:r>
            <a:r>
              <a:rPr lang="ru-RU" sz="1600" b="1" i="0" dirty="0" smtClean="0">
                <a:effectLst/>
                <a:latin typeface="Helvetica Neue"/>
              </a:rPr>
              <a:t> дайн </a:t>
            </a:r>
            <a:r>
              <a:rPr lang="ru-RU" sz="1600" b="1" i="0" dirty="0" err="1" smtClean="0">
                <a:effectLst/>
                <a:latin typeface="Helvetica Neue"/>
              </a:rPr>
              <a:t>синош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дуьссу</a:t>
            </a:r>
            <a:r>
              <a:rPr lang="ru-RU" sz="1600" b="1" i="0" dirty="0" smtClean="0"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Органан</a:t>
            </a:r>
            <a:r>
              <a:rPr lang="ru-RU" sz="1600" b="1" i="0" dirty="0" smtClean="0">
                <a:effectLst/>
                <a:latin typeface="Helvetica Neue"/>
              </a:rPr>
              <a:t> тулг1ено </a:t>
            </a:r>
            <a:r>
              <a:rPr lang="ru-RU" sz="1600" b="1" i="0" dirty="0" err="1" smtClean="0">
                <a:effectLst/>
                <a:latin typeface="Helvetica Neue"/>
              </a:rPr>
              <a:t>ненан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мотт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буьйцу</a:t>
            </a:r>
            <a:r>
              <a:rPr lang="ru-RU" sz="1600" b="1" i="0" dirty="0" smtClean="0"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Исбаьхьа</a:t>
            </a:r>
            <a:r>
              <a:rPr lang="ru-RU" sz="1600" b="1" i="0" dirty="0" smtClean="0">
                <a:effectLst/>
                <a:latin typeface="Helvetica Neue"/>
              </a:rPr>
              <a:t> совг1ат </a:t>
            </a:r>
            <a:r>
              <a:rPr lang="ru-RU" sz="1600" b="1" i="0" dirty="0" err="1" smtClean="0">
                <a:effectLst/>
                <a:latin typeface="Helvetica Neue"/>
              </a:rPr>
              <a:t>хьо</a:t>
            </a:r>
            <a:r>
              <a:rPr lang="ru-RU" sz="1600" b="1" i="0" dirty="0" smtClean="0"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effectLst/>
                <a:latin typeface="Helvetica Neue"/>
              </a:rPr>
              <a:t>азаллехь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делла</a:t>
            </a:r>
            <a:r>
              <a:rPr lang="ru-RU" sz="1600" b="1" i="0" dirty="0" smtClean="0">
                <a:effectLst/>
                <a:latin typeface="Helvetica Neue"/>
              </a:rPr>
              <a:t> –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Шатлакхан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илли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ду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ницкъ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белларг</a:t>
            </a:r>
            <a:r>
              <a:rPr lang="ru-RU" sz="1600" b="1" i="0" dirty="0" smtClean="0">
                <a:effectLst/>
                <a:latin typeface="Helvetica Neue"/>
              </a:rPr>
              <a:t>!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Къинхьегам</a:t>
            </a:r>
            <a:r>
              <a:rPr lang="ru-RU" sz="1600" b="1" i="0" dirty="0" smtClean="0">
                <a:effectLst/>
                <a:latin typeface="Helvetica Neue"/>
              </a:rPr>
              <a:t>, </a:t>
            </a:r>
            <a:r>
              <a:rPr lang="ru-RU" sz="1600" b="1" i="0" dirty="0" err="1" smtClean="0">
                <a:effectLst/>
                <a:latin typeface="Helvetica Neue"/>
              </a:rPr>
              <a:t>хьан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хьуьнарш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хазделла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шайна</a:t>
            </a:r>
            <a:r>
              <a:rPr lang="ru-RU" sz="1600" b="1" i="0" dirty="0" smtClean="0">
                <a:effectLst/>
                <a:latin typeface="Helvetica Neue"/>
              </a:rPr>
              <a:t>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Халкъаца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лерам</a:t>
            </a:r>
            <a:r>
              <a:rPr lang="ru-RU" sz="1600" b="1" i="0" dirty="0" smtClean="0">
                <a:effectLst/>
                <a:latin typeface="Helvetica Neue"/>
              </a:rPr>
              <a:t> бар </a:t>
            </a:r>
            <a:r>
              <a:rPr lang="ru-RU" sz="1600" b="1" i="0" dirty="0" err="1" smtClean="0">
                <a:effectLst/>
                <a:latin typeface="Helvetica Neue"/>
              </a:rPr>
              <a:t>кхаъ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хуьлда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хьуна</a:t>
            </a:r>
            <a:r>
              <a:rPr lang="ru-RU" sz="1600" b="1" i="0" dirty="0" smtClean="0">
                <a:effectLst/>
                <a:latin typeface="Helvetica Neue"/>
              </a:rPr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Машаран</a:t>
            </a:r>
            <a:r>
              <a:rPr lang="ru-RU" sz="1600" b="1" i="0" dirty="0" smtClean="0">
                <a:effectLst/>
                <a:latin typeface="Helvetica Neue"/>
              </a:rPr>
              <a:t> г1аролехь </a:t>
            </a:r>
            <a:r>
              <a:rPr lang="ru-RU" sz="1600" b="1" i="0" dirty="0" err="1" smtClean="0">
                <a:effectLst/>
                <a:latin typeface="Helvetica Neue"/>
              </a:rPr>
              <a:t>ирсан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некъ</a:t>
            </a:r>
            <a:r>
              <a:rPr lang="ru-RU" sz="1600" b="1" i="0" dirty="0" smtClean="0">
                <a:effectLst/>
                <a:latin typeface="Helvetica Neue"/>
              </a:rPr>
              <a:t> тайна,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i="0" dirty="0" err="1" smtClean="0">
                <a:effectLst/>
                <a:latin typeface="Helvetica Neue"/>
              </a:rPr>
              <a:t>Сий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долуш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Нохчийчоь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ехийла</a:t>
            </a:r>
            <a:r>
              <a:rPr lang="ru-RU" sz="1600" b="1" i="0" dirty="0" smtClean="0">
                <a:effectLst/>
                <a:latin typeface="Helvetica Neue"/>
              </a:rPr>
              <a:t> </a:t>
            </a:r>
            <a:r>
              <a:rPr lang="ru-RU" sz="1600" b="1" i="0" dirty="0" err="1" smtClean="0">
                <a:effectLst/>
                <a:latin typeface="Helvetica Neue"/>
              </a:rPr>
              <a:t>тхуна</a:t>
            </a:r>
            <a:r>
              <a:rPr lang="ru-RU" sz="1600" b="1" i="0" dirty="0" smtClean="0">
                <a:effectLst/>
                <a:latin typeface="Helvetica Neue"/>
              </a:rPr>
              <a:t>!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035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87677"/>
            <a:ext cx="10422152" cy="27455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Цветовое решение основано на четырех цветах: красный, жёлтый, синий и нейтральный белый. Во внутренней части белого круга изображен Символ Единства, Вечности в виде национального чеченского орнамента, окрашенного в красный цвет. Стилизованные горы, историческая башня </a:t>
            </a:r>
            <a:r>
              <a:rPr lang="ru-RU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вайнахов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и нефтяная вышка окрашены в синий цвет. Композиционное решение квадрат в круге. Жёлтые колосья пшеницы на синем фоне симметрично обрамляют внутренний круг, символизируя богатство чеченского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народа.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Герб Чеч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414" y="3033188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9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b="1" i="0" u="sng" dirty="0" smtClean="0">
                <a:solidFill>
                  <a:schemeClr val="tx1"/>
                </a:solidFill>
                <a:effectLst/>
                <a:latin typeface="Lucida Grande"/>
              </a:rPr>
              <a:t>Ученики имеют право: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уважение человеческого достоинства;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свободу информации, совести, на свободное выражение мнений.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Право на получение бесплатного начального, общего, среднего образования;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Право на выбор образовательного учреждения;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получение образования в соответствии с государственными образовательными стандартами;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получение образования на родном языке;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бесплатное пользование библиотечно-информационными ресурсами;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получение дополнительных образовательных услуг;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свободное посещение мероприятий;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охрану здоровья;</a:t>
            </a: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На перевод в другое образовательное учреждение.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98" y="3169389"/>
            <a:ext cx="580389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5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3002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0" u="sng" dirty="0" smtClean="0">
                <a:solidFill>
                  <a:schemeClr val="tx1"/>
                </a:solidFill>
                <a:effectLst/>
                <a:latin typeface="Lucida Grande"/>
              </a:rPr>
              <a:t>Обязанности учеников в школе:</a:t>
            </a:r>
            <a:endParaRPr lang="ru-RU" b="1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выполнять устав образовательного учреждения, добросовестно учиться;</a:t>
            </a: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бережно относиться к имуществу;</a:t>
            </a: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уважать честь и достоинство других обучающихся и работников образовательного учреждения;</a:t>
            </a: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выполнять требования педагогов в образовательном учреждении в части, отнесённой уставом и правилами внутреннего распорядка к их компетенции.</a:t>
            </a:r>
          </a:p>
          <a:p>
            <a:endParaRPr lang="ru-RU" dirty="0"/>
          </a:p>
        </p:txBody>
      </p:sp>
      <p:pic>
        <p:nvPicPr>
          <p:cNvPr id="4" name="Picture 2" descr="http://www.contrasterra.ru/storage/newsimage/102e3dde0b59544f7ce5fc9bdfdbfa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412" y="3554055"/>
            <a:ext cx="4600906" cy="28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8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91" y="606176"/>
            <a:ext cx="8581615" cy="37257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Это, ребята, правила, которые необходимо соблюдать в школе. Так как уже в школе вы учитесь соблюдать Конституцию Российской Федерации.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pPr marL="0" indent="0">
              <a:buNone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Дополните до фразы.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знать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(права)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выполнять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(обязанности)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любить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(свою Родину)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охранять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(территорию)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беречь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(природу)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гордиться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(культурой, языком)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0" i="0" dirty="0" smtClean="0">
                <a:solidFill>
                  <a:schemeClr val="tx1"/>
                </a:solidFill>
                <a:effectLst/>
                <a:latin typeface="Lucida Grande"/>
              </a:rPr>
              <a:t>приумножать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Lucida Grande"/>
              </a:rPr>
              <a:t>(богатства)</a:t>
            </a:r>
            <a:endParaRPr lang="ru-RU" b="0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08" y="2053586"/>
            <a:ext cx="4761389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67128"/>
            <a:ext cx="8534400" cy="1900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Helvetica Neue"/>
              </a:rPr>
              <a:t>Подведение итогов: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  <a:latin typeface="Helvetica Neue"/>
              </a:rPr>
              <a:t>- Что нового вы узнали сегодня?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  <a:latin typeface="Helvetica Neue"/>
              </a:rPr>
              <a:t>- Когда и где была принята Конституция РФ?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  <a:latin typeface="Helvetica Neue"/>
              </a:rPr>
              <a:t>- Какие права обеспечивает гражданам Основной Закон нашего государства?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  <a:latin typeface="Helvetica Neue"/>
              </a:rPr>
              <a:t>- Какие обязанности для человека определяет Конституция?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30" y="2167846"/>
            <a:ext cx="6476582" cy="43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3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0" r="-695"/>
          <a:stretch/>
        </p:blipFill>
        <p:spPr bwMode="auto">
          <a:xfrm>
            <a:off x="0" y="0"/>
            <a:ext cx="12277618" cy="685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525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31" y="540913"/>
            <a:ext cx="10515600" cy="497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Цели: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effectLst/>
                <a:latin typeface="Lucida Grande"/>
              </a:rPr>
              <a:t>Обучающие:</a:t>
            </a:r>
            <a:endParaRPr lang="ru-RU" b="1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повторение знаний ЧР символики и понятий «отечество» и «гражданин»;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effectLst/>
                <a:latin typeface="Lucida Grande"/>
              </a:rPr>
              <a:t>Развивающие:</a:t>
            </a:r>
            <a:endParaRPr lang="ru-RU" b="1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развитие культуры речи, дискуссии, умения анализировать и делать выводы;</a:t>
            </a: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творческих умений и коммуникаций.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effectLst/>
                <a:latin typeface="Lucida Grande"/>
              </a:rPr>
              <a:t>Воспитательные:</a:t>
            </a:r>
            <a:endParaRPr lang="ru-RU" b="1" i="0" dirty="0" smtClean="0">
              <a:solidFill>
                <a:schemeClr val="tx1"/>
              </a:solidFill>
              <a:effectLst/>
              <a:latin typeface="Lucida Grande"/>
            </a:endParaRP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формирование навыка оценки политических событий и процессов в обществе, гражданской позиции, потребности в выполнении конституционного долга;</a:t>
            </a:r>
          </a:p>
          <a:p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воспитание и развитие личностных компетенций.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6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308" y="297951"/>
            <a:ext cx="10452975" cy="2887038"/>
          </a:xfrm>
        </p:spPr>
        <p:txBody>
          <a:bodyPr>
            <a:normAutofit fontScale="77500" lnSpcReduction="20000"/>
          </a:bodyPr>
          <a:lstStyle/>
          <a:p>
            <a:pPr indent="449580"/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Сегодня, ребята, наш классный час будет посвящён дню конституции Чеченской Республики, который отмечается ежегодно 23 марта.</a:t>
            </a:r>
          </a:p>
          <a:p>
            <a:pPr indent="449580"/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Родина – это дом, в котором мы живём, это  место где ты родился и вырос, где всё в ней для нас родное.</a:t>
            </a:r>
          </a:p>
          <a:p>
            <a:pPr indent="449580"/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Наша Родина – это наша страна. Чечня в которой мы живём. А ещё нашу Родину называют Отечеством. Отечеством мы зовём её потому, что в ней испокон веков жили наши отцы и деды. Родина, Отечество самое драгоценное и святое, что есть в жизни человека. Трудно рассказать о величии и красоте родной страны, любви к ней обыкновенными словами. Не потому ли такое множество прекрасных стихотворений посвятили ей поэты, так много песен сложил народ. А ещё Родину называют матерью, потому что она вскормила нас своим хлебом, вспоила своими водами, выучила своему языку, как мать она защищает и бережёт нас от врагов.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57" y="2887038"/>
            <a:ext cx="6195318" cy="38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59" r="-213" b="10297"/>
          <a:stretch/>
        </p:blipFill>
        <p:spPr bwMode="auto">
          <a:xfrm>
            <a:off x="0" y="0"/>
            <a:ext cx="12277618" cy="68580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383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306" y="180305"/>
            <a:ext cx="11779682" cy="3939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23 марта текущего года исполняется 10 лет со дня принятия Конституции Чеченской Республики на общенародном референдуме. В этот день чеченский народ принял документ, засвидетельствовавший нашу историческую общность с Россией. Безусловно, время было тяжелое. Были задействованы СМИ, немало федеральных журналистов наблюдало за ходом подготовки. Были и те, кто открыто заявлял, что проводить референдум рано, что для этого не создано условий. Получался замкнутый круг - условий для проведения референдума нет, потому что продолжаются боевые действия, а боевые действия не прекращаются, потому что не сформированы легитимные государственные органы, способные остановить те самые военные действия. Необходимо было переломить ситуацию, так сказать разорвать этот замкнутый круг. Что и сделал первый Президент, Герой России Ахмат-Хаджи Кадыров. Подготовка к всенародному голосованию по принятию основного закона Чеченской Республики – Конституции велась в республике по всем фронтам. Проводились круглые столы с участием деятелей политики, культуры, правозащитников. Проводились социологические опросы среди всех слоев населения. Результаты опросов говорили о том, что более 90% населения республики считают, что референдум нужно проводить и проводить как можно быстрее.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31" y="3962518"/>
            <a:ext cx="323725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8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400692"/>
            <a:ext cx="10976957" cy="390037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tx1"/>
                </a:solidFill>
                <a:latin typeface="Lucida Grande"/>
              </a:rPr>
              <a:t>В 2003 году, впервые за новейшую историю у чеченцев спросили «с кем и как вы хотите жить!» несомненно, это заслуга Ахмат – Хаджи Кадырова. Непосредственно в день голосования впервые после начала военных действий на территории Чеченской республики были организованы прямые телевизионные эфиры. Ход голосования транслировался на местном телеканале и массовость, с какой избиратели приходили к урнам для голосования, еще раз подтвердило, что чеченцы устали от войны и хотят мира.</a:t>
            </a:r>
            <a:br>
              <a:rPr lang="ru-RU" sz="1800" dirty="0">
                <a:solidFill>
                  <a:schemeClr val="tx1"/>
                </a:solidFill>
                <a:latin typeface="Lucida Grande"/>
              </a:rPr>
            </a:br>
            <a:r>
              <a:rPr lang="ru-RU" sz="1800" dirty="0">
                <a:solidFill>
                  <a:schemeClr val="tx1"/>
                </a:solidFill>
                <a:latin typeface="Lucida Grande"/>
              </a:rPr>
              <a:t>Референдум, прошедший 23 марта 2003 года стал точкой отсчета, с которого и начались мирные процессы в Чечне. На многочисленных встречах с журналистами Ахмат-Хаджи Кадыров подчеркивал, что проведением одного референдума всех проблем не решить, в одночасье все не изменится, но он станет той стартовой площадкой, с которого мы начнем движение вперед и выйдем из хаоса. Ведь всегда нужно с чего-то начинать.</a:t>
            </a:r>
            <a:br>
              <a:rPr lang="ru-RU" sz="1800" dirty="0">
                <a:solidFill>
                  <a:schemeClr val="tx1"/>
                </a:solidFill>
                <a:latin typeface="Lucida Grande"/>
              </a:rPr>
            </a:br>
            <a:r>
              <a:rPr lang="ru-RU" sz="1800" dirty="0">
                <a:solidFill>
                  <a:schemeClr val="tx1"/>
                </a:solidFill>
                <a:latin typeface="Lucida Grande"/>
              </a:rPr>
              <a:t>То, что вокруг нас сегодня чего мы можем наблюдать и пользоваться сегодняшним спокойствием и благополучием есть результат работы начатой именно тогда, это ее плоды. Потому что основной целью проведения референдума было прекращение несанкционированных обстрелов, «зачисток», похищений людей, создание человеческих условий для граждан республики. Собственно к чему мы сегодня и пришли.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55" y="3873357"/>
            <a:ext cx="4377033" cy="29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257766" cy="2766317"/>
          </a:xfrm>
        </p:spPr>
        <p:txBody>
          <a:bodyPr>
            <a:normAutofit fontScale="77500" lnSpcReduction="20000"/>
          </a:bodyPr>
          <a:lstStyle/>
          <a:p>
            <a:pPr indent="449580"/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Все права и обязанности гражданина  определены в главном документе нашего государства –Конституции ЧР. </a:t>
            </a:r>
          </a:p>
          <a:p>
            <a:pPr indent="449580"/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КОНСТИТУЦИЯ - (от латан, -установление) - Основной Закон государства, определяющий основы государственного и общественного строя, систему органов власти, порядок их образования и деятельности, права и обязанности граждан. В соответствии с Конституцией формируется все законодательство государства, т.е. его законы. Принятие Конституции РСФСР состоялось в 1918 году, затем последовали Конституции СССР – Конституция 1924 года, Конституция 1936 года, Конституция 1977 года. Конституция РФ была принята 12 декабря 1993 года Всенародным голосованием. С 1994 года этот день отмечается, как День Конституции.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</a:b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Поэтому день принятия Конституции - 12 декабря - является государственным праздником. С 2004 года этот день отмечается, как День Конституции ЧР.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</a:br>
            <a:r>
              <a:rPr lang="ru-RU" b="1" i="0" dirty="0" smtClean="0">
                <a:solidFill>
                  <a:schemeClr val="tx1"/>
                </a:solidFill>
                <a:effectLst/>
                <a:latin typeface="Lucida Grande"/>
              </a:rPr>
              <a:t>Поэтому день принятия Конституции - 23 марта - является государственным праздником.   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24" y="3248855"/>
            <a:ext cx="5419814" cy="34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56" y="726898"/>
            <a:ext cx="11332395" cy="152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0" dirty="0" smtClean="0">
                <a:solidFill>
                  <a:schemeClr val="tx1"/>
                </a:solidFill>
                <a:effectLst/>
                <a:latin typeface="Helvetica Neue"/>
              </a:rPr>
              <a:t>В каждой стране существует определённая государственная символика это флаг, герб, гимн. 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019.radikal.ru/1103/60/fc5f19fad29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528" y="2468109"/>
            <a:ext cx="4202131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ерб Чеч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8243" y="2468109"/>
            <a:ext cx="4113042" cy="35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7707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676</Words>
  <Application>Microsoft Office PowerPoint</Application>
  <PresentationFormat>Широкоэкранный</PresentationFormat>
  <Paragraphs>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AngsanaUPC</vt:lpstr>
      <vt:lpstr>Arabic Typesetting</vt:lpstr>
      <vt:lpstr>Arial</vt:lpstr>
      <vt:lpstr>Arial Narrow</vt:lpstr>
      <vt:lpstr>Century Gothic</vt:lpstr>
      <vt:lpstr>Helvetica</vt:lpstr>
      <vt:lpstr>Helvetica Neue</vt:lpstr>
      <vt:lpstr>Lucida Grande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ay</cp:lastModifiedBy>
  <cp:revision>8</cp:revision>
  <dcterms:created xsi:type="dcterms:W3CDTF">2016-03-17T18:50:04Z</dcterms:created>
  <dcterms:modified xsi:type="dcterms:W3CDTF">2016-03-19T13:38:34Z</dcterms:modified>
</cp:coreProperties>
</file>