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sldIdLst>
    <p:sldId id="256" r:id="rId2"/>
    <p:sldId id="279" r:id="rId3"/>
    <p:sldId id="285" r:id="rId4"/>
    <p:sldId id="286" r:id="rId5"/>
    <p:sldId id="264" r:id="rId6"/>
    <p:sldId id="262" r:id="rId7"/>
    <p:sldId id="263" r:id="rId8"/>
    <p:sldId id="287" r:id="rId9"/>
    <p:sldId id="274" r:id="rId10"/>
    <p:sldId id="265" r:id="rId11"/>
    <p:sldId id="273" r:id="rId12"/>
    <p:sldId id="282" r:id="rId13"/>
    <p:sldId id="283" r:id="rId14"/>
    <p:sldId id="284" r:id="rId15"/>
    <p:sldId id="288" r:id="rId16"/>
    <p:sldId id="275"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BB180B-0D56-443E-B696-FFF925706E98}" type="datetimeFigureOut">
              <a:rPr lang="ru-RU" smtClean="0"/>
              <a:pPr/>
              <a:t>20.03.2018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0F82CB-4BAF-4F15-B910-5BF4DE38A84A}" type="slidenum">
              <a:rPr lang="ru-RU" smtClean="0"/>
              <a:pPr/>
              <a:t>‹#›</a:t>
            </a:fld>
            <a:endParaRPr lang="ru-RU"/>
          </a:p>
        </p:txBody>
      </p:sp>
    </p:spTree>
    <p:extLst>
      <p:ext uri="{BB962C8B-B14F-4D97-AF65-F5344CB8AC3E}">
        <p14:creationId xmlns:p14="http://schemas.microsoft.com/office/powerpoint/2010/main" val="1513721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4DA72EF6-BF41-4430-BD99-1989A73694B3}" type="datetime1">
              <a:rPr lang="ru-RU" smtClean="0"/>
              <a:pPr/>
              <a:t>20.03.2018</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2A4A36C9-4D3E-4AFD-96DC-B374C8EE72C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4BA89D6-A2E4-4E51-989E-33A92E51C3B6}" type="datetime1">
              <a:rPr lang="ru-RU" smtClean="0"/>
              <a:pPr/>
              <a:t>20.03.2018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A4A36C9-4D3E-4AFD-96DC-B374C8EE72C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7727A3B-E908-4C69-BCF1-E9136F1865A8}" type="datetime1">
              <a:rPr lang="ru-RU" smtClean="0"/>
              <a:pPr/>
              <a:t>20.03.2018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A4A36C9-4D3E-4AFD-96DC-B374C8EE72C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3802BA1E-A85C-4A3F-9465-0804264F5E65}" type="datetime1">
              <a:rPr lang="ru-RU" smtClean="0"/>
              <a:pPr/>
              <a:t>20.03.2018</a:t>
            </a:fld>
            <a:endParaRPr lang="ru-RU"/>
          </a:p>
        </p:txBody>
      </p:sp>
      <p:sp>
        <p:nvSpPr>
          <p:cNvPr id="9" name="Номер слайда 8"/>
          <p:cNvSpPr>
            <a:spLocks noGrp="1"/>
          </p:cNvSpPr>
          <p:nvPr>
            <p:ph type="sldNum" sz="quarter" idx="15"/>
          </p:nvPr>
        </p:nvSpPr>
        <p:spPr/>
        <p:txBody>
          <a:bodyPr rtlCol="0"/>
          <a:lstStyle/>
          <a:p>
            <a:fld id="{2A4A36C9-4D3E-4AFD-96DC-B374C8EE72C0}"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4A60AF67-535B-4AF8-B493-C16E2874BCDC}" type="datetime1">
              <a:rPr lang="ru-RU" smtClean="0"/>
              <a:pPr/>
              <a:t>20.03.2018</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2A4A36C9-4D3E-4AFD-96DC-B374C8EE72C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3BFD64DD-8F1C-47FE-9E1F-AE807B99ACCA}" type="datetime1">
              <a:rPr lang="ru-RU" smtClean="0"/>
              <a:pPr/>
              <a:t>20.03.2018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A4A36C9-4D3E-4AFD-96DC-B374C8EE72C0}"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FF4D13AF-DAE1-4312-8A49-644AF4CDFB9B}" type="datetime1">
              <a:rPr lang="ru-RU" smtClean="0"/>
              <a:pPr/>
              <a:t>20.03.2018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A4A36C9-4D3E-4AFD-96DC-B374C8EE72C0}"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6F4B088A-7691-43C8-BCB3-9B6AADE48B45}" type="datetime1">
              <a:rPr lang="ru-RU" smtClean="0"/>
              <a:pPr/>
              <a:t>20.03.2018</a:t>
            </a:fld>
            <a:endParaRPr lang="ru-RU"/>
          </a:p>
        </p:txBody>
      </p:sp>
      <p:sp>
        <p:nvSpPr>
          <p:cNvPr id="7" name="Номер слайда 6"/>
          <p:cNvSpPr>
            <a:spLocks noGrp="1"/>
          </p:cNvSpPr>
          <p:nvPr>
            <p:ph type="sldNum" sz="quarter" idx="11"/>
          </p:nvPr>
        </p:nvSpPr>
        <p:spPr/>
        <p:txBody>
          <a:bodyPr rtlCol="0"/>
          <a:lstStyle/>
          <a:p>
            <a:fld id="{2A4A36C9-4D3E-4AFD-96DC-B374C8EE72C0}"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4CC4972-97BE-48F4-B380-386E843D7E57}" type="datetime1">
              <a:rPr lang="ru-RU" smtClean="0"/>
              <a:pPr/>
              <a:t>20.03.2018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A4A36C9-4D3E-4AFD-96DC-B374C8EE72C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7016A791-63BD-4277-B419-A877ABF994ED}" type="datetime1">
              <a:rPr lang="ru-RU" smtClean="0"/>
              <a:pPr/>
              <a:t>20.03.2018</a:t>
            </a:fld>
            <a:endParaRPr lang="ru-RU"/>
          </a:p>
        </p:txBody>
      </p:sp>
      <p:sp>
        <p:nvSpPr>
          <p:cNvPr id="22" name="Номер слайда 21"/>
          <p:cNvSpPr>
            <a:spLocks noGrp="1"/>
          </p:cNvSpPr>
          <p:nvPr>
            <p:ph type="sldNum" sz="quarter" idx="15"/>
          </p:nvPr>
        </p:nvSpPr>
        <p:spPr/>
        <p:txBody>
          <a:bodyPr rtlCol="0"/>
          <a:lstStyle/>
          <a:p>
            <a:fld id="{2A4A36C9-4D3E-4AFD-96DC-B374C8EE72C0}"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E28124E7-0C7F-4759-869A-51B04A87F212}" type="datetime1">
              <a:rPr lang="ru-RU" smtClean="0"/>
              <a:pPr/>
              <a:t>20.03.2018</a:t>
            </a:fld>
            <a:endParaRPr lang="ru-RU"/>
          </a:p>
        </p:txBody>
      </p:sp>
      <p:sp>
        <p:nvSpPr>
          <p:cNvPr id="18" name="Номер слайда 17"/>
          <p:cNvSpPr>
            <a:spLocks noGrp="1"/>
          </p:cNvSpPr>
          <p:nvPr>
            <p:ph type="sldNum" sz="quarter" idx="11"/>
          </p:nvPr>
        </p:nvSpPr>
        <p:spPr/>
        <p:txBody>
          <a:bodyPr rtlCol="0"/>
          <a:lstStyle/>
          <a:p>
            <a:fld id="{2A4A36C9-4D3E-4AFD-96DC-B374C8EE72C0}"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93DF85F-D1F6-4EAC-AB4D-A71E14D07899}" type="datetime1">
              <a:rPr lang="ru-RU" smtClean="0"/>
              <a:pPr/>
              <a:t>20.03.2018</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A4A36C9-4D3E-4AFD-96DC-B374C8EE72C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bankgorodov.ru/region/region.php?id=146925" TargetMode="External"/><Relationship Id="rId2" Type="http://schemas.openxmlformats.org/officeDocument/2006/relationships/hyperlink" Target="http://www.bankgorodov.ru/region/region.php?id=146925"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bankgorodov.ru/region/region.php?id=146925"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audio" Target="file:///C:\Documents%20and%20Settings\&#1040;&#1076;&#1084;&#1080;&#1085;&#1080;&#1089;&#1090;&#1088;&#1072;&#1090;&#1086;&#1088;\&#1056;&#1072;&#1073;&#1086;&#1095;&#1080;&#1081;%20&#1089;&#1090;&#1086;&#1083;\Slova%253A+Hodzhi-Ahmed+Kadyrov%253B+muzyka%253A+Umar+Beksulta+-+Shatlakhan+illi.mp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sz="6000" b="1" dirty="0" smtClean="0">
                <a:solidFill>
                  <a:schemeClr val="accent1"/>
                </a:solidFill>
              </a:rPr>
              <a:t/>
            </a:r>
            <a:br>
              <a:rPr lang="ru-RU" sz="6000" b="1" dirty="0" smtClean="0">
                <a:solidFill>
                  <a:schemeClr val="accent1"/>
                </a:solidFill>
              </a:rPr>
            </a:br>
            <a:r>
              <a:rPr lang="ru-RU" sz="6000" dirty="0" smtClean="0">
                <a:solidFill>
                  <a:schemeClr val="accent1"/>
                </a:solidFill>
              </a:rPr>
              <a:t/>
            </a:r>
            <a:br>
              <a:rPr lang="ru-RU" sz="6000" dirty="0" smtClean="0">
                <a:solidFill>
                  <a:schemeClr val="accent1"/>
                </a:solidFill>
              </a:rPr>
            </a:br>
            <a:r>
              <a:rPr lang="ru-RU" sz="6000" dirty="0" smtClean="0">
                <a:solidFill>
                  <a:schemeClr val="accent1"/>
                </a:solidFill>
              </a:rPr>
              <a:t/>
            </a:r>
            <a:br>
              <a:rPr lang="ru-RU" sz="6000" dirty="0" smtClean="0">
                <a:solidFill>
                  <a:schemeClr val="accent1"/>
                </a:solidFill>
              </a:rPr>
            </a:br>
            <a:r>
              <a:rPr lang="ru-RU" sz="6000" dirty="0" smtClean="0">
                <a:solidFill>
                  <a:schemeClr val="accent1"/>
                </a:solidFill>
              </a:rPr>
              <a:t/>
            </a:r>
            <a:br>
              <a:rPr lang="ru-RU" sz="6000" dirty="0" smtClean="0">
                <a:solidFill>
                  <a:schemeClr val="accent1"/>
                </a:solidFill>
              </a:rPr>
            </a:br>
            <a:r>
              <a:rPr lang="ru-RU" sz="6000" dirty="0" smtClean="0">
                <a:solidFill>
                  <a:schemeClr val="accent1"/>
                </a:solidFill>
              </a:rPr>
              <a:t/>
            </a:r>
            <a:br>
              <a:rPr lang="ru-RU" sz="6000" dirty="0" smtClean="0">
                <a:solidFill>
                  <a:schemeClr val="accent1"/>
                </a:solidFill>
              </a:rPr>
            </a:br>
            <a:endParaRPr lang="ru-RU" dirty="0">
              <a:solidFill>
                <a:schemeClr val="bg2">
                  <a:lumMod val="40000"/>
                  <a:lumOff val="60000"/>
                </a:schemeClr>
              </a:solidFill>
            </a:endParaRPr>
          </a:p>
        </p:txBody>
      </p:sp>
      <p:sp>
        <p:nvSpPr>
          <p:cNvPr id="3" name="Подзаголовок 2"/>
          <p:cNvSpPr>
            <a:spLocks noGrp="1"/>
          </p:cNvSpPr>
          <p:nvPr>
            <p:ph type="subTitle" idx="1"/>
          </p:nvPr>
        </p:nvSpPr>
        <p:spPr>
          <a:xfrm>
            <a:off x="2286000" y="5661248"/>
            <a:ext cx="6534472" cy="936104"/>
          </a:xfrm>
        </p:spPr>
        <p:txBody>
          <a:bodyPr>
            <a:normAutofit fontScale="92500" lnSpcReduction="20000"/>
          </a:bodyPr>
          <a:lstStyle/>
          <a:p>
            <a:r>
              <a:rPr lang="ru-RU" dirty="0" smtClean="0"/>
              <a:t>Подготовила: </a:t>
            </a:r>
            <a:r>
              <a:rPr lang="ru-RU" dirty="0" err="1" smtClean="0"/>
              <a:t>Ульбиева</a:t>
            </a:r>
            <a:r>
              <a:rPr lang="ru-RU" dirty="0" smtClean="0"/>
              <a:t> Х.В.</a:t>
            </a:r>
          </a:p>
          <a:p>
            <a:r>
              <a:rPr lang="ru-RU" dirty="0" smtClean="0"/>
              <a:t>Дата проведения: 2</a:t>
            </a:r>
            <a:r>
              <a:rPr lang="en-US" dirty="0"/>
              <a:t>0</a:t>
            </a:r>
            <a:r>
              <a:rPr lang="ru-RU" dirty="0" smtClean="0"/>
              <a:t>.03.201</a:t>
            </a:r>
            <a:r>
              <a:rPr lang="en-US" dirty="0" smtClean="0"/>
              <a:t>8</a:t>
            </a:r>
            <a:r>
              <a:rPr lang="ru-RU" dirty="0" smtClean="0"/>
              <a:t>г.</a:t>
            </a:r>
          </a:p>
          <a:p>
            <a:r>
              <a:rPr lang="ru-RU" dirty="0" smtClean="0"/>
              <a:t>Класс: </a:t>
            </a:r>
            <a:r>
              <a:rPr lang="en-US" dirty="0" smtClean="0"/>
              <a:t>11</a:t>
            </a:r>
            <a:endParaRPr lang="ru-RU" dirty="0"/>
          </a:p>
        </p:txBody>
      </p:sp>
      <p:pic>
        <p:nvPicPr>
          <p:cNvPr id="4" name="Рисунок 3" descr="http://dic.academic.ru/pictures/wiki/files/50/250px-flag_of_chechen_republic_since_2004.svg.png"/>
          <p:cNvPicPr/>
          <p:nvPr/>
        </p:nvPicPr>
        <p:blipFill>
          <a:blip r:embed="rId2" cstate="print"/>
          <a:srcRect/>
          <a:stretch>
            <a:fillRect/>
          </a:stretch>
        </p:blipFill>
        <p:spPr bwMode="auto">
          <a:xfrm>
            <a:off x="99255" y="2003300"/>
            <a:ext cx="4752528" cy="3360456"/>
          </a:xfrm>
          <a:prstGeom prst="rect">
            <a:avLst/>
          </a:prstGeom>
          <a:noFill/>
          <a:ln w="9525">
            <a:noFill/>
            <a:miter lim="800000"/>
            <a:headEnd/>
            <a:tailEnd/>
          </a:ln>
        </p:spPr>
      </p:pic>
      <p:pic>
        <p:nvPicPr>
          <p:cNvPr id="5" name="Рисунок 4" descr="http://www.bankgorodov.ru/coa/146925.png"/>
          <p:cNvPicPr/>
          <p:nvPr/>
        </p:nvPicPr>
        <p:blipFill>
          <a:blip r:embed="rId3" cstate="print"/>
          <a:srcRect/>
          <a:stretch>
            <a:fillRect/>
          </a:stretch>
        </p:blipFill>
        <p:spPr bwMode="auto">
          <a:xfrm>
            <a:off x="5156678" y="1772816"/>
            <a:ext cx="3879818" cy="3590939"/>
          </a:xfrm>
          <a:prstGeom prst="rect">
            <a:avLst/>
          </a:prstGeom>
          <a:noFill/>
          <a:ln w="9525">
            <a:noFill/>
            <a:miter lim="800000"/>
            <a:headEnd/>
            <a:tailEnd/>
          </a:ln>
        </p:spPr>
      </p:pic>
      <p:sp>
        <p:nvSpPr>
          <p:cNvPr id="8" name="Прямоугольник 7"/>
          <p:cNvSpPr/>
          <p:nvPr/>
        </p:nvSpPr>
        <p:spPr>
          <a:xfrm>
            <a:off x="0" y="357166"/>
            <a:ext cx="8929718" cy="1569660"/>
          </a:xfrm>
          <a:prstGeom prst="rect">
            <a:avLst/>
          </a:prstGeom>
          <a:noFill/>
        </p:spPr>
        <p:txBody>
          <a:bodyPr wrap="square" lIns="91440" tIns="45720" rIns="91440" bIns="45720">
            <a:prstTxWarp prst="textWave2">
              <a:avLst/>
            </a:prstTxWarp>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ru-RU" sz="4800" b="1" dirty="0">
                <a:ln/>
                <a:solidFill>
                  <a:schemeClr val="accent3"/>
                </a:solidFill>
              </a:rPr>
              <a:t>Классный час на тему:</a:t>
            </a:r>
          </a:p>
          <a:p>
            <a:pPr algn="ctr"/>
            <a:r>
              <a:rPr lang="ru-RU" sz="4800" b="1" dirty="0">
                <a:ln/>
                <a:solidFill>
                  <a:schemeClr val="accent3"/>
                </a:solidFill>
              </a:rPr>
              <a:t>«ДЕНЬ КОНСТИТУЦИИ ЧЕЧЕНСКОЙ РЕСПУБЛИКИ»</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 y="0"/>
            <a:ext cx="8820471" cy="6801862"/>
          </a:xfrm>
          <a:prstGeom prst="rect">
            <a:avLst/>
          </a:prstGeom>
          <a:noFill/>
        </p:spPr>
        <p:txBody>
          <a:bodyPr wrap="square" lIns="91440" tIns="45720" rIns="91440" bIns="45720">
            <a:spAutoFit/>
          </a:bodyPr>
          <a:lstStyle/>
          <a:p>
            <a:endParaRPr lang="en-US" sz="2400" b="1" dirty="0" smtClean="0">
              <a:solidFill>
                <a:srgbClr val="000000"/>
              </a:solidFill>
              <a:latin typeface="Arial"/>
              <a:ea typeface="Times New Roman"/>
            </a:endParaRPr>
          </a:p>
          <a:p>
            <a:pPr algn="ctr"/>
            <a:r>
              <a:rPr lang="ru-RU" sz="2400" b="1" dirty="0" smtClean="0">
                <a:solidFill>
                  <a:srgbClr val="000000"/>
                </a:solidFill>
                <a:latin typeface="Arial"/>
                <a:ea typeface="Times New Roman"/>
              </a:rPr>
              <a:t>Задания </a:t>
            </a:r>
            <a:r>
              <a:rPr lang="ru-RU" sz="2400" b="1" dirty="0">
                <a:solidFill>
                  <a:srgbClr val="000000"/>
                </a:solidFill>
                <a:latin typeface="Arial"/>
                <a:ea typeface="Times New Roman"/>
              </a:rPr>
              <a:t>«Проверь себя» </a:t>
            </a:r>
            <a:endParaRPr lang="en-US" sz="2400" b="1" dirty="0" smtClean="0">
              <a:solidFill>
                <a:srgbClr val="000000"/>
              </a:solidFill>
              <a:latin typeface="Arial"/>
              <a:ea typeface="Times New Roman"/>
            </a:endParaRPr>
          </a:p>
          <a:p>
            <a:pPr algn="ctr"/>
            <a:r>
              <a:rPr lang="ru-RU" sz="2400" dirty="0">
                <a:solidFill>
                  <a:srgbClr val="000000"/>
                </a:solidFill>
                <a:latin typeface="Arial"/>
                <a:ea typeface="Times New Roman"/>
              </a:rPr>
              <a:t/>
            </a:r>
            <a:br>
              <a:rPr lang="ru-RU" sz="2400" dirty="0">
                <a:solidFill>
                  <a:srgbClr val="000000"/>
                </a:solidFill>
                <a:latin typeface="Arial"/>
                <a:ea typeface="Times New Roman"/>
              </a:rPr>
            </a:br>
            <a:r>
              <a:rPr lang="ru-RU" sz="2400" dirty="0">
                <a:solidFill>
                  <a:srgbClr val="000000"/>
                </a:solidFill>
                <a:latin typeface="Arial"/>
                <a:ea typeface="Times New Roman"/>
              </a:rPr>
              <a:t>В нашей стране есть Конституция, в ней очень много законов.</a:t>
            </a:r>
            <a:br>
              <a:rPr lang="ru-RU" sz="2400" dirty="0">
                <a:solidFill>
                  <a:srgbClr val="000000"/>
                </a:solidFill>
                <a:latin typeface="Arial"/>
                <a:ea typeface="Times New Roman"/>
              </a:rPr>
            </a:br>
            <a:r>
              <a:rPr lang="ru-RU" sz="2400" dirty="0">
                <a:solidFill>
                  <a:srgbClr val="000000"/>
                </a:solidFill>
                <a:latin typeface="Arial"/>
                <a:ea typeface="Times New Roman"/>
              </a:rPr>
              <a:t>Например, </a:t>
            </a:r>
            <a:br>
              <a:rPr lang="ru-RU" sz="2400" dirty="0">
                <a:solidFill>
                  <a:srgbClr val="000000"/>
                </a:solidFill>
                <a:latin typeface="Arial"/>
                <a:ea typeface="Times New Roman"/>
              </a:rPr>
            </a:br>
            <a:r>
              <a:rPr lang="ru-RU" sz="2400" dirty="0">
                <a:solidFill>
                  <a:srgbClr val="000000"/>
                </a:solidFill>
                <a:latin typeface="Arial"/>
                <a:ea typeface="Times New Roman"/>
              </a:rPr>
              <a:t>• Каждый человек имеет право на свободу слова.</a:t>
            </a:r>
            <a:br>
              <a:rPr lang="ru-RU" sz="2400" dirty="0">
                <a:solidFill>
                  <a:srgbClr val="000000"/>
                </a:solidFill>
                <a:latin typeface="Arial"/>
                <a:ea typeface="Times New Roman"/>
              </a:rPr>
            </a:br>
            <a:r>
              <a:rPr lang="ru-RU" sz="2400" dirty="0">
                <a:solidFill>
                  <a:srgbClr val="000000"/>
                </a:solidFill>
                <a:latin typeface="Arial"/>
                <a:ea typeface="Times New Roman"/>
              </a:rPr>
              <a:t>• Каждый человек имеет право на бесплатно среднее образование.</a:t>
            </a:r>
            <a:br>
              <a:rPr lang="ru-RU" sz="2400" dirty="0">
                <a:solidFill>
                  <a:srgbClr val="000000"/>
                </a:solidFill>
                <a:latin typeface="Arial"/>
                <a:ea typeface="Times New Roman"/>
              </a:rPr>
            </a:br>
            <a:r>
              <a:rPr lang="ru-RU" sz="2400" dirty="0">
                <a:solidFill>
                  <a:srgbClr val="000000"/>
                </a:solidFill>
                <a:latin typeface="Arial"/>
                <a:ea typeface="Times New Roman"/>
              </a:rPr>
              <a:t>• Каждый человек имеет право на работу.</a:t>
            </a:r>
            <a:br>
              <a:rPr lang="ru-RU" sz="2400" dirty="0">
                <a:solidFill>
                  <a:srgbClr val="000000"/>
                </a:solidFill>
                <a:latin typeface="Arial"/>
                <a:ea typeface="Times New Roman"/>
              </a:rPr>
            </a:br>
            <a:r>
              <a:rPr lang="ru-RU" sz="2400" dirty="0">
                <a:solidFill>
                  <a:srgbClr val="000000"/>
                </a:solidFill>
                <a:latin typeface="Arial"/>
                <a:ea typeface="Times New Roman"/>
              </a:rPr>
              <a:t>• Каждый человек имеет право на бесплатную медицинскую</a:t>
            </a:r>
            <a:br>
              <a:rPr lang="ru-RU" sz="2400" dirty="0">
                <a:solidFill>
                  <a:srgbClr val="000000"/>
                </a:solidFill>
                <a:latin typeface="Arial"/>
                <a:ea typeface="Times New Roman"/>
              </a:rPr>
            </a:br>
            <a:r>
              <a:rPr lang="ru-RU" sz="2400" dirty="0">
                <a:solidFill>
                  <a:srgbClr val="000000"/>
                </a:solidFill>
                <a:latin typeface="Arial"/>
                <a:ea typeface="Times New Roman"/>
              </a:rPr>
              <a:t>помощь.</a:t>
            </a:r>
            <a:br>
              <a:rPr lang="ru-RU" sz="2400" dirty="0">
                <a:solidFill>
                  <a:srgbClr val="000000"/>
                </a:solidFill>
                <a:latin typeface="Arial"/>
                <a:ea typeface="Times New Roman"/>
              </a:rPr>
            </a:br>
            <a:r>
              <a:rPr lang="ru-RU" sz="2400" dirty="0">
                <a:solidFill>
                  <a:srgbClr val="000000"/>
                </a:solidFill>
                <a:latin typeface="Arial"/>
                <a:ea typeface="Times New Roman"/>
              </a:rPr>
              <a:t>• Каждый человек имеет право на собственную</a:t>
            </a:r>
            <a:br>
              <a:rPr lang="ru-RU" sz="2400" dirty="0">
                <a:solidFill>
                  <a:srgbClr val="000000"/>
                </a:solidFill>
                <a:latin typeface="Arial"/>
                <a:ea typeface="Times New Roman"/>
              </a:rPr>
            </a:br>
            <a:r>
              <a:rPr lang="ru-RU" sz="2400" dirty="0">
                <a:solidFill>
                  <a:srgbClr val="000000"/>
                </a:solidFill>
                <a:latin typeface="Arial"/>
                <a:ea typeface="Times New Roman"/>
              </a:rPr>
              <a:t>неприкосновенность.</a:t>
            </a:r>
            <a:br>
              <a:rPr lang="ru-RU" sz="2400" dirty="0">
                <a:solidFill>
                  <a:srgbClr val="000000"/>
                </a:solidFill>
                <a:latin typeface="Arial"/>
                <a:ea typeface="Times New Roman"/>
              </a:rPr>
            </a:br>
            <a:r>
              <a:rPr lang="ru-RU" sz="2400" dirty="0">
                <a:solidFill>
                  <a:srgbClr val="000000"/>
                </a:solidFill>
                <a:latin typeface="Arial"/>
                <a:ea typeface="Times New Roman"/>
              </a:rPr>
              <a:t>• Каждый человек имеет право на неприкосновенность его жилья и</a:t>
            </a:r>
            <a:br>
              <a:rPr lang="ru-RU" sz="2400" dirty="0">
                <a:solidFill>
                  <a:srgbClr val="000000"/>
                </a:solidFill>
                <a:latin typeface="Arial"/>
                <a:ea typeface="Times New Roman"/>
              </a:rPr>
            </a:br>
            <a:r>
              <a:rPr lang="ru-RU" sz="2400" dirty="0">
                <a:solidFill>
                  <a:srgbClr val="000000"/>
                </a:solidFill>
                <a:latin typeface="Arial"/>
                <a:ea typeface="Times New Roman"/>
              </a:rPr>
              <a:t>имущества.</a:t>
            </a:r>
            <a:r>
              <a:rPr lang="ru-RU" sz="2800" dirty="0">
                <a:solidFill>
                  <a:srgbClr val="000000"/>
                </a:solidFill>
                <a:latin typeface="Arial"/>
                <a:ea typeface="Times New Roman"/>
              </a:rPr>
              <a:t/>
            </a:r>
            <a:br>
              <a:rPr lang="ru-RU" sz="2800" dirty="0">
                <a:solidFill>
                  <a:srgbClr val="000000"/>
                </a:solidFill>
                <a:latin typeface="Arial"/>
                <a:ea typeface="Times New Roman"/>
              </a:rPr>
            </a:br>
            <a:endParaRPr lang="ru-RU"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7" name="Номер слайда 6"/>
          <p:cNvSpPr>
            <a:spLocks noGrp="1"/>
          </p:cNvSpPr>
          <p:nvPr>
            <p:ph type="sldNum" sz="quarter" idx="12"/>
          </p:nvPr>
        </p:nvSpPr>
        <p:spPr/>
        <p:txBody>
          <a:bodyPr/>
          <a:lstStyle/>
          <a:p>
            <a:fld id="{2A4A36C9-4D3E-4AFD-96DC-B374C8EE72C0}" type="slidenum">
              <a:rPr lang="ru-RU" smtClean="0"/>
              <a:pPr/>
              <a:t>10</a:t>
            </a:fld>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p:cTn id="7"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 calcmode="lin" valueType="num">
                                      <p:cBhvr>
                                        <p:cTn id="14"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51520" y="274638"/>
            <a:ext cx="8568952" cy="6178698"/>
          </a:xfrm>
        </p:spPr>
        <p:txBody>
          <a:bodyPr>
            <a:normAutofit fontScale="90000"/>
          </a:bodyPr>
          <a:lstStyle/>
          <a:p>
            <a:r>
              <a:rPr lang="ru-RU" sz="2400" b="1" dirty="0">
                <a:solidFill>
                  <a:srgbClr val="000000"/>
                </a:solidFill>
                <a:latin typeface="Arial"/>
                <a:ea typeface="Times New Roman"/>
              </a:rPr>
              <a:t>какое право нарушил или каким правом воспользовался этот сказочный герой.</a:t>
            </a:r>
            <a:r>
              <a:rPr lang="ru-RU" sz="2400" dirty="0">
                <a:solidFill>
                  <a:srgbClr val="000000"/>
                </a:solidFill>
                <a:latin typeface="Arial"/>
                <a:ea typeface="Times New Roman"/>
              </a:rPr>
              <a:t/>
            </a:r>
            <a:br>
              <a:rPr lang="ru-RU" sz="2400" dirty="0">
                <a:solidFill>
                  <a:srgbClr val="000000"/>
                </a:solidFill>
                <a:latin typeface="Arial"/>
                <a:ea typeface="Times New Roman"/>
              </a:rPr>
            </a:br>
            <a:r>
              <a:rPr lang="ru-RU" sz="2400" dirty="0">
                <a:solidFill>
                  <a:srgbClr val="000000"/>
                </a:solidFill>
                <a:latin typeface="Arial"/>
                <a:ea typeface="Times New Roman"/>
              </a:rPr>
              <a:t>1. Баба Яга (нарушила право на свободу, воспользовалась правом передвижения).</a:t>
            </a:r>
            <a:br>
              <a:rPr lang="ru-RU" sz="2400" dirty="0">
                <a:solidFill>
                  <a:srgbClr val="000000"/>
                </a:solidFill>
                <a:latin typeface="Arial"/>
                <a:ea typeface="Times New Roman"/>
              </a:rPr>
            </a:br>
            <a:r>
              <a:rPr lang="ru-RU" sz="2400" dirty="0">
                <a:solidFill>
                  <a:srgbClr val="000000"/>
                </a:solidFill>
                <a:latin typeface="Arial"/>
                <a:ea typeface="Times New Roman"/>
              </a:rPr>
              <a:t>2. Лиса (колобок) (нарушила право на личную неприкосновенность)</a:t>
            </a:r>
            <a:br>
              <a:rPr lang="ru-RU" sz="2400" dirty="0">
                <a:solidFill>
                  <a:srgbClr val="000000"/>
                </a:solidFill>
                <a:latin typeface="Arial"/>
                <a:ea typeface="Times New Roman"/>
              </a:rPr>
            </a:br>
            <a:r>
              <a:rPr lang="ru-RU" sz="2400" dirty="0">
                <a:solidFill>
                  <a:srgbClr val="000000"/>
                </a:solidFill>
                <a:latin typeface="Arial"/>
                <a:ea typeface="Times New Roman"/>
              </a:rPr>
              <a:t>3. Медведь (Теремок) - (нарушил право на неприкосновенность жилища).</a:t>
            </a:r>
            <a:br>
              <a:rPr lang="ru-RU" sz="2400" dirty="0">
                <a:solidFill>
                  <a:srgbClr val="000000"/>
                </a:solidFill>
                <a:latin typeface="Arial"/>
                <a:ea typeface="Times New Roman"/>
              </a:rPr>
            </a:br>
            <a:r>
              <a:rPr lang="ru-RU" sz="2400" dirty="0">
                <a:solidFill>
                  <a:srgbClr val="000000"/>
                </a:solidFill>
                <a:latin typeface="Arial"/>
                <a:ea typeface="Times New Roman"/>
              </a:rPr>
              <a:t>4. Волк (Три поросенка) - (нарушил право на неприкосновенность жилища).</a:t>
            </a:r>
            <a:br>
              <a:rPr lang="ru-RU" sz="2400" dirty="0">
                <a:solidFill>
                  <a:srgbClr val="000000"/>
                </a:solidFill>
                <a:latin typeface="Arial"/>
                <a:ea typeface="Times New Roman"/>
              </a:rPr>
            </a:br>
            <a:r>
              <a:rPr lang="ru-RU" sz="2400" dirty="0">
                <a:solidFill>
                  <a:srgbClr val="000000"/>
                </a:solidFill>
                <a:latin typeface="Arial"/>
                <a:ea typeface="Times New Roman"/>
              </a:rPr>
              <a:t>5. Колобок (воспользовался правом свободы передвижения).</a:t>
            </a:r>
            <a:br>
              <a:rPr lang="ru-RU" sz="2400" dirty="0">
                <a:solidFill>
                  <a:srgbClr val="000000"/>
                </a:solidFill>
                <a:latin typeface="Arial"/>
                <a:ea typeface="Times New Roman"/>
              </a:rPr>
            </a:br>
            <a:r>
              <a:rPr lang="ru-RU" sz="2400" dirty="0">
                <a:solidFill>
                  <a:srgbClr val="000000"/>
                </a:solidFill>
                <a:latin typeface="Arial"/>
                <a:ea typeface="Times New Roman"/>
              </a:rPr>
              <a:t>6. </a:t>
            </a:r>
            <a:r>
              <a:rPr lang="ru-RU" sz="2400" dirty="0" err="1">
                <a:solidFill>
                  <a:srgbClr val="000000"/>
                </a:solidFill>
                <a:latin typeface="Arial"/>
                <a:ea typeface="Times New Roman"/>
              </a:rPr>
              <a:t>Знайка</a:t>
            </a:r>
            <a:r>
              <a:rPr lang="ru-RU" sz="2400" dirty="0">
                <a:solidFill>
                  <a:srgbClr val="000000"/>
                </a:solidFill>
                <a:latin typeface="Arial"/>
                <a:ea typeface="Times New Roman"/>
              </a:rPr>
              <a:t> (воспользовался правом на образование).</a:t>
            </a:r>
            <a:br>
              <a:rPr lang="ru-RU" sz="2400" dirty="0">
                <a:solidFill>
                  <a:srgbClr val="000000"/>
                </a:solidFill>
                <a:latin typeface="Arial"/>
                <a:ea typeface="Times New Roman"/>
              </a:rPr>
            </a:br>
            <a:r>
              <a:rPr lang="ru-RU" sz="2400" dirty="0">
                <a:solidFill>
                  <a:srgbClr val="000000"/>
                </a:solidFill>
                <a:latin typeface="Arial"/>
                <a:ea typeface="Times New Roman"/>
              </a:rPr>
              <a:t>7. Герои </a:t>
            </a:r>
            <a:r>
              <a:rPr lang="ru-RU" sz="2400" dirty="0" err="1">
                <a:solidFill>
                  <a:srgbClr val="000000"/>
                </a:solidFill>
                <a:latin typeface="Arial"/>
                <a:ea typeface="Times New Roman"/>
              </a:rPr>
              <a:t>простоквашино</a:t>
            </a:r>
            <a:r>
              <a:rPr lang="ru-RU" sz="2400" dirty="0">
                <a:solidFill>
                  <a:srgbClr val="000000"/>
                </a:solidFill>
                <a:latin typeface="Arial"/>
                <a:ea typeface="Times New Roman"/>
              </a:rPr>
              <a:t> (воспользовались правом на отдых).</a:t>
            </a:r>
            <a:br>
              <a:rPr lang="ru-RU" sz="2400" dirty="0">
                <a:solidFill>
                  <a:srgbClr val="000000"/>
                </a:solidFill>
                <a:latin typeface="Arial"/>
                <a:ea typeface="Times New Roman"/>
              </a:rPr>
            </a:br>
            <a:r>
              <a:rPr lang="ru-RU" sz="2400" dirty="0">
                <a:solidFill>
                  <a:srgbClr val="000000"/>
                </a:solidFill>
                <a:latin typeface="Arial"/>
                <a:ea typeface="Times New Roman"/>
              </a:rPr>
              <a:t>8. Звери из Айболита (воспользовались правом на медицинскую помощь).</a:t>
            </a:r>
            <a:br>
              <a:rPr lang="ru-RU" sz="2400" dirty="0">
                <a:solidFill>
                  <a:srgbClr val="000000"/>
                </a:solidFill>
                <a:latin typeface="Arial"/>
                <a:ea typeface="Times New Roman"/>
              </a:rPr>
            </a:br>
            <a:r>
              <a:rPr lang="ru-RU" sz="2400" dirty="0">
                <a:solidFill>
                  <a:srgbClr val="000000"/>
                </a:solidFill>
                <a:latin typeface="Arial"/>
                <a:ea typeface="Times New Roman"/>
              </a:rPr>
              <a:t>9. Чебурашка и Гена (воспользовались правом на труд).</a:t>
            </a:r>
            <a:br>
              <a:rPr lang="ru-RU" sz="2400" dirty="0">
                <a:solidFill>
                  <a:srgbClr val="000000"/>
                </a:solidFill>
                <a:latin typeface="Arial"/>
                <a:ea typeface="Times New Roman"/>
              </a:rPr>
            </a:br>
            <a:r>
              <a:rPr lang="ru-RU" sz="2400" dirty="0">
                <a:solidFill>
                  <a:srgbClr val="000000"/>
                </a:solidFill>
                <a:latin typeface="Arial"/>
                <a:ea typeface="Times New Roman"/>
              </a:rPr>
              <a:t>10. </a:t>
            </a:r>
            <a:r>
              <a:rPr lang="ru-RU" sz="2400" dirty="0" err="1">
                <a:solidFill>
                  <a:srgbClr val="000000"/>
                </a:solidFill>
                <a:latin typeface="Arial"/>
                <a:ea typeface="Times New Roman"/>
              </a:rPr>
              <a:t>Наф-наф</a:t>
            </a:r>
            <a:r>
              <a:rPr lang="ru-RU" sz="2400" dirty="0">
                <a:solidFill>
                  <a:srgbClr val="000000"/>
                </a:solidFill>
                <a:latin typeface="Arial"/>
                <a:ea typeface="Times New Roman"/>
              </a:rPr>
              <a:t> (воспользовался правом на труд).</a:t>
            </a:r>
            <a:r>
              <a:rPr lang="ru-RU" sz="3200" dirty="0">
                <a:solidFill>
                  <a:srgbClr val="000000"/>
                </a:solidFill>
                <a:latin typeface="Arial"/>
                <a:ea typeface="Times New Roman"/>
              </a:rPr>
              <a:t/>
            </a:r>
            <a:br>
              <a:rPr lang="ru-RU" sz="3200" dirty="0">
                <a:solidFill>
                  <a:srgbClr val="000000"/>
                </a:solidFill>
                <a:latin typeface="Arial"/>
                <a:ea typeface="Times New Roman"/>
              </a:rPr>
            </a:br>
            <a:endParaRPr lang="ru-RU" dirty="0"/>
          </a:p>
        </p:txBody>
      </p:sp>
      <p:sp>
        <p:nvSpPr>
          <p:cNvPr id="5" name="Номер слайда 4"/>
          <p:cNvSpPr>
            <a:spLocks noGrp="1"/>
          </p:cNvSpPr>
          <p:nvPr>
            <p:ph type="sldNum" sz="quarter" idx="11"/>
          </p:nvPr>
        </p:nvSpPr>
        <p:spPr/>
        <p:txBody>
          <a:bodyPr/>
          <a:lstStyle/>
          <a:p>
            <a:fld id="{2A4A36C9-4D3E-4AFD-96DC-B374C8EE72C0}" type="slidenum">
              <a:rPr lang="ru-RU" smtClean="0"/>
              <a:pPr/>
              <a:t>11</a:t>
            </a:fld>
            <a:endParaRPr lang="ru-R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2A4A36C9-4D3E-4AFD-96DC-B374C8EE72C0}" type="slidenum">
              <a:rPr lang="ru-RU" smtClean="0"/>
              <a:pPr/>
              <a:t>12</a:t>
            </a:fld>
            <a:endParaRPr lang="ru-RU"/>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476672"/>
            <a:ext cx="6804248" cy="5103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9602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7504" y="274638"/>
            <a:ext cx="8496944" cy="5458618"/>
          </a:xfrm>
        </p:spPr>
        <p:txBody>
          <a:bodyPr>
            <a:noAutofit/>
          </a:bodyPr>
          <a:lstStyle/>
          <a:p>
            <a:r>
              <a:rPr lang="ru-RU" sz="2000" dirty="0">
                <a:solidFill>
                  <a:srgbClr val="000000"/>
                </a:solidFill>
                <a:latin typeface="Arial"/>
                <a:ea typeface="Times New Roman"/>
              </a:rPr>
              <a:t>давайте попробуем применить Конституцию к сказкам. Я буду задавать вопросы, а вы должны продумать, какое право нарушено.</a:t>
            </a:r>
            <a:br>
              <a:rPr lang="ru-RU" sz="2000" dirty="0">
                <a:solidFill>
                  <a:srgbClr val="000000"/>
                </a:solidFill>
                <a:latin typeface="Arial"/>
                <a:ea typeface="Times New Roman"/>
              </a:rPr>
            </a:br>
            <a:r>
              <a:rPr lang="ru-RU" sz="2000" dirty="0">
                <a:solidFill>
                  <a:srgbClr val="000000"/>
                </a:solidFill>
                <a:latin typeface="Arial"/>
                <a:ea typeface="Times New Roman"/>
              </a:rPr>
              <a:t>1. В какой сказке и кто нарушил право зайчика на неприкосновенность жилища? (Нарушила Лиса в сказке «Лиса и Заяц».) </a:t>
            </a:r>
            <a:br>
              <a:rPr lang="ru-RU" sz="2000" dirty="0">
                <a:solidFill>
                  <a:srgbClr val="000000"/>
                </a:solidFill>
                <a:latin typeface="Arial"/>
                <a:ea typeface="Times New Roman"/>
              </a:rPr>
            </a:br>
            <a:r>
              <a:rPr lang="ru-RU" sz="2000" dirty="0">
                <a:solidFill>
                  <a:srgbClr val="000000"/>
                </a:solidFill>
                <a:latin typeface="Arial"/>
                <a:ea typeface="Times New Roman"/>
              </a:rPr>
              <a:t>2. Кто воспользовался правом на свободное передвижение? (Лягушка-путешественница, Старик Хоттабыч, Элли из Изумрудного города.)</a:t>
            </a:r>
            <a:br>
              <a:rPr lang="ru-RU" sz="2000" dirty="0">
                <a:solidFill>
                  <a:srgbClr val="000000"/>
                </a:solidFill>
                <a:latin typeface="Arial"/>
                <a:ea typeface="Times New Roman"/>
              </a:rPr>
            </a:br>
            <a:r>
              <a:rPr lang="ru-RU" sz="2000" dirty="0">
                <a:solidFill>
                  <a:srgbClr val="000000"/>
                </a:solidFill>
                <a:latin typeface="Arial"/>
                <a:ea typeface="Times New Roman"/>
              </a:rPr>
              <a:t>3. В какой сказке и кто нарушил право на свободу, свободный труд за вознаграждение и держал героев в рабстве? («Приключения Буратино». Карабас-</a:t>
            </a:r>
            <a:r>
              <a:rPr lang="ru-RU" sz="2000" dirty="0" err="1">
                <a:solidFill>
                  <a:srgbClr val="000000"/>
                </a:solidFill>
                <a:latin typeface="Arial"/>
                <a:ea typeface="Times New Roman"/>
              </a:rPr>
              <a:t>Барабас</a:t>
            </a:r>
            <a:r>
              <a:rPr lang="ru-RU" sz="2000" dirty="0">
                <a:solidFill>
                  <a:srgbClr val="000000"/>
                </a:solidFill>
                <a:latin typeface="Arial"/>
                <a:ea typeface="Times New Roman"/>
              </a:rPr>
              <a:t>.)</a:t>
            </a:r>
            <a:br>
              <a:rPr lang="ru-RU" sz="2000" dirty="0">
                <a:solidFill>
                  <a:srgbClr val="000000"/>
                </a:solidFill>
                <a:latin typeface="Arial"/>
                <a:ea typeface="Times New Roman"/>
              </a:rPr>
            </a:br>
            <a:r>
              <a:rPr lang="ru-RU" sz="2000" dirty="0">
                <a:solidFill>
                  <a:srgbClr val="000000"/>
                </a:solidFill>
                <a:latin typeface="Arial"/>
                <a:ea typeface="Times New Roman"/>
              </a:rPr>
              <a:t>4. Кто пользуется правом свободного передвижения на нетрадиционном летательном аппарате? (Баба Яга.)</a:t>
            </a:r>
            <a:br>
              <a:rPr lang="ru-RU" sz="2000" dirty="0">
                <a:solidFill>
                  <a:srgbClr val="000000"/>
                </a:solidFill>
                <a:latin typeface="Arial"/>
                <a:ea typeface="Times New Roman"/>
              </a:rPr>
            </a:br>
            <a:r>
              <a:rPr lang="ru-RU" sz="2000" dirty="0">
                <a:solidFill>
                  <a:srgbClr val="000000"/>
                </a:solidFill>
                <a:latin typeface="Arial"/>
                <a:ea typeface="Times New Roman"/>
              </a:rPr>
              <a:t>5. Кто нарушил право на свободу и держал Кая в холодном плену? (Снежная королева.)</a:t>
            </a:r>
            <a:br>
              <a:rPr lang="ru-RU" sz="2000" dirty="0">
                <a:solidFill>
                  <a:srgbClr val="000000"/>
                </a:solidFill>
                <a:latin typeface="Arial"/>
                <a:ea typeface="Times New Roman"/>
              </a:rPr>
            </a:br>
            <a:r>
              <a:rPr lang="ru-RU" sz="2000" dirty="0">
                <a:solidFill>
                  <a:srgbClr val="000000"/>
                </a:solidFill>
                <a:latin typeface="Arial"/>
                <a:ea typeface="Times New Roman"/>
              </a:rPr>
              <a:t>6. Кто пользовался правом вести подсобное хозяйство и вырастил гигантский урожай? (Дед из сказки «Репка».)</a:t>
            </a:r>
            <a:endParaRPr lang="ru-RU" sz="1800" dirty="0"/>
          </a:p>
        </p:txBody>
      </p:sp>
      <p:sp>
        <p:nvSpPr>
          <p:cNvPr id="2" name="Номер слайда 1"/>
          <p:cNvSpPr>
            <a:spLocks noGrp="1"/>
          </p:cNvSpPr>
          <p:nvPr>
            <p:ph type="sldNum" sz="quarter" idx="11"/>
          </p:nvPr>
        </p:nvSpPr>
        <p:spPr/>
        <p:txBody>
          <a:bodyPr/>
          <a:lstStyle/>
          <a:p>
            <a:fld id="{2A4A36C9-4D3E-4AFD-96DC-B374C8EE72C0}" type="slidenum">
              <a:rPr lang="ru-RU" smtClean="0"/>
              <a:pPr/>
              <a:t>13</a:t>
            </a:fld>
            <a:endParaRPr lang="ru-RU"/>
          </a:p>
        </p:txBody>
      </p:sp>
    </p:spTree>
    <p:extLst>
      <p:ext uri="{BB962C8B-B14F-4D97-AF65-F5344CB8AC3E}">
        <p14:creationId xmlns:p14="http://schemas.microsoft.com/office/powerpoint/2010/main" val="4261381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363272" cy="6034682"/>
          </a:xfrm>
        </p:spPr>
        <p:txBody>
          <a:bodyPr>
            <a:normAutofit fontScale="90000"/>
          </a:bodyPr>
          <a:lstStyle/>
          <a:p>
            <a:r>
              <a:rPr lang="ru-RU" sz="3200" b="1" i="1" dirty="0">
                <a:solidFill>
                  <a:srgbClr val="FF0000"/>
                </a:solidFill>
                <a:latin typeface="Arial"/>
                <a:ea typeface="Times New Roman"/>
              </a:rPr>
              <a:t>Подведение итогов:</a:t>
            </a:r>
            <a:r>
              <a:rPr lang="ru-RU" sz="3200" dirty="0">
                <a:solidFill>
                  <a:srgbClr val="000000"/>
                </a:solidFill>
                <a:latin typeface="Arial"/>
                <a:ea typeface="Times New Roman"/>
              </a:rPr>
              <a:t/>
            </a:r>
            <a:br>
              <a:rPr lang="ru-RU" sz="3200" dirty="0">
                <a:solidFill>
                  <a:srgbClr val="000000"/>
                </a:solidFill>
                <a:latin typeface="Arial"/>
                <a:ea typeface="Times New Roman"/>
              </a:rPr>
            </a:br>
            <a:r>
              <a:rPr lang="ru-RU" sz="3200" dirty="0">
                <a:solidFill>
                  <a:srgbClr val="000000"/>
                </a:solidFill>
                <a:latin typeface="Arial"/>
                <a:ea typeface="Times New Roman"/>
              </a:rPr>
              <a:t>- Что нового вы узнали сегодня?</a:t>
            </a:r>
            <a:br>
              <a:rPr lang="ru-RU" sz="3200" dirty="0">
                <a:solidFill>
                  <a:srgbClr val="000000"/>
                </a:solidFill>
                <a:latin typeface="Arial"/>
                <a:ea typeface="Times New Roman"/>
              </a:rPr>
            </a:br>
            <a:r>
              <a:rPr lang="ru-RU" sz="3200" dirty="0">
                <a:solidFill>
                  <a:srgbClr val="000000"/>
                </a:solidFill>
                <a:latin typeface="Arial"/>
                <a:ea typeface="Times New Roman"/>
              </a:rPr>
              <a:t>- Когда и где была принята Конституция РФ?</a:t>
            </a:r>
            <a:br>
              <a:rPr lang="ru-RU" sz="3200" dirty="0">
                <a:solidFill>
                  <a:srgbClr val="000000"/>
                </a:solidFill>
                <a:latin typeface="Arial"/>
                <a:ea typeface="Times New Roman"/>
              </a:rPr>
            </a:br>
            <a:r>
              <a:rPr lang="ru-RU" sz="3200" dirty="0">
                <a:solidFill>
                  <a:srgbClr val="000000"/>
                </a:solidFill>
                <a:latin typeface="Arial"/>
                <a:ea typeface="Times New Roman"/>
              </a:rPr>
              <a:t>- Какие права обеспечивает гражданам Основной Закон нашего государства?</a:t>
            </a:r>
            <a:br>
              <a:rPr lang="ru-RU" sz="3200" dirty="0">
                <a:solidFill>
                  <a:srgbClr val="000000"/>
                </a:solidFill>
                <a:latin typeface="Arial"/>
                <a:ea typeface="Times New Roman"/>
              </a:rPr>
            </a:br>
            <a:r>
              <a:rPr lang="ru-RU" sz="3200" dirty="0">
                <a:solidFill>
                  <a:srgbClr val="000000"/>
                </a:solidFill>
                <a:latin typeface="Arial"/>
                <a:ea typeface="Times New Roman"/>
              </a:rPr>
              <a:t>- Какие обязанности для человека определяет Конституция?</a:t>
            </a:r>
            <a:br>
              <a:rPr lang="ru-RU" sz="3200" dirty="0">
                <a:solidFill>
                  <a:srgbClr val="000000"/>
                </a:solidFill>
                <a:latin typeface="Arial"/>
                <a:ea typeface="Times New Roman"/>
              </a:rPr>
            </a:br>
            <a:r>
              <a:rPr lang="ru-RU" sz="3200" dirty="0">
                <a:solidFill>
                  <a:srgbClr val="000000"/>
                </a:solidFill>
                <a:latin typeface="Arial"/>
                <a:ea typeface="Times New Roman"/>
              </a:rPr>
              <a:t>- Что должен делать каждый школьник, чтобы быть настоящим гражданином нашего государства?</a:t>
            </a:r>
            <a:br>
              <a:rPr lang="ru-RU" sz="3200" dirty="0">
                <a:solidFill>
                  <a:srgbClr val="000000"/>
                </a:solidFill>
                <a:latin typeface="Arial"/>
                <a:ea typeface="Times New Roman"/>
              </a:rPr>
            </a:br>
            <a:r>
              <a:rPr lang="ru-RU" sz="3200" dirty="0">
                <a:solidFill>
                  <a:srgbClr val="000000"/>
                </a:solidFill>
                <a:latin typeface="Arial"/>
                <a:ea typeface="Times New Roman"/>
              </a:rPr>
              <a:t>- Зачем нужно прилежно учиться каждому ученику?</a:t>
            </a:r>
            <a:br>
              <a:rPr lang="ru-RU" sz="3200" dirty="0">
                <a:solidFill>
                  <a:srgbClr val="000000"/>
                </a:solidFill>
                <a:latin typeface="Arial"/>
                <a:ea typeface="Times New Roman"/>
              </a:rPr>
            </a:br>
            <a:endParaRPr lang="ru-RU" dirty="0"/>
          </a:p>
        </p:txBody>
      </p:sp>
      <p:sp>
        <p:nvSpPr>
          <p:cNvPr id="2" name="Номер слайда 1"/>
          <p:cNvSpPr>
            <a:spLocks noGrp="1"/>
          </p:cNvSpPr>
          <p:nvPr>
            <p:ph type="sldNum" sz="quarter" idx="11"/>
          </p:nvPr>
        </p:nvSpPr>
        <p:spPr/>
        <p:txBody>
          <a:bodyPr/>
          <a:lstStyle/>
          <a:p>
            <a:fld id="{2A4A36C9-4D3E-4AFD-96DC-B374C8EE72C0}" type="slidenum">
              <a:rPr lang="ru-RU" smtClean="0"/>
              <a:pPr/>
              <a:t>14</a:t>
            </a:fld>
            <a:endParaRPr lang="ru-RU"/>
          </a:p>
        </p:txBody>
      </p:sp>
    </p:spTree>
    <p:extLst>
      <p:ext uri="{BB962C8B-B14F-4D97-AF65-F5344CB8AC3E}">
        <p14:creationId xmlns:p14="http://schemas.microsoft.com/office/powerpoint/2010/main" val="2444656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1"/>
          </p:nvPr>
        </p:nvSpPr>
        <p:spPr/>
        <p:txBody>
          <a:bodyPr/>
          <a:lstStyle/>
          <a:p>
            <a:fld id="{2A4A36C9-4D3E-4AFD-96DC-B374C8EE72C0}" type="slidenum">
              <a:rPr lang="ru-RU" smtClean="0"/>
              <a:pPr/>
              <a:t>15</a:t>
            </a:fld>
            <a:endParaRPr lang="ru-R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620688"/>
            <a:ext cx="6948264" cy="5211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6941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1428736"/>
            <a:ext cx="8786841" cy="4071966"/>
          </a:xfrm>
          <a:prstGeom prst="rect">
            <a:avLst/>
          </a:prstGeom>
          <a:noFill/>
        </p:spPr>
        <p:txBody>
          <a:bodyPr wrap="square" lIns="91440" tIns="45720" rIns="91440" bIns="45720">
            <a:prstTxWarp prst="textWave1">
              <a:avLst/>
            </a:prstTxWarp>
            <a:spAutoFit/>
          </a:bodyPr>
          <a:lstStyle/>
          <a:p>
            <a:pPr algn="ctr"/>
            <a:r>
              <a:rPr lang="ru-RU" sz="7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Спасибо</a:t>
            </a:r>
          </a:p>
          <a:p>
            <a:pPr algn="ctr"/>
            <a:r>
              <a:rPr lang="ru-RU" sz="7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за внимание!</a:t>
            </a:r>
          </a:p>
        </p:txBody>
      </p:sp>
      <p:sp>
        <p:nvSpPr>
          <p:cNvPr id="3" name="Номер слайда 2"/>
          <p:cNvSpPr>
            <a:spLocks noGrp="1"/>
          </p:cNvSpPr>
          <p:nvPr>
            <p:ph type="sldNum" sz="quarter" idx="12"/>
          </p:nvPr>
        </p:nvSpPr>
        <p:spPr/>
        <p:txBody>
          <a:bodyPr/>
          <a:lstStyle/>
          <a:p>
            <a:fld id="{2A4A36C9-4D3E-4AFD-96DC-B374C8EE72C0}" type="slidenum">
              <a:rPr lang="ru-RU" smtClean="0"/>
              <a:pPr/>
              <a:t>16</a:t>
            </a:fld>
            <a:endParaRPr lang="ru-RU"/>
          </a:p>
        </p:txBody>
      </p:sp>
    </p:spTree>
  </p:cSld>
  <p:clrMapOvr>
    <a:masterClrMapping/>
  </p:clrMapOvr>
  <p:transition>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fld id="{2A4A36C9-4D3E-4AFD-96DC-B374C8EE72C0}" type="slidenum">
              <a:rPr lang="ru-RU" smtClean="0"/>
              <a:pPr/>
              <a:t>2</a:t>
            </a:fld>
            <a:endParaRPr lang="ru-RU"/>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187624" y="836712"/>
            <a:ext cx="6498166" cy="487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1583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260648"/>
            <a:ext cx="8363272" cy="6213304"/>
          </a:xfrm>
        </p:spPr>
        <p:txBody>
          <a:bodyPr>
            <a:normAutofit fontScale="92500" lnSpcReduction="20000"/>
          </a:bodyPr>
          <a:lstStyle/>
          <a:p>
            <a:pPr marL="0" indent="0" algn="just">
              <a:buNone/>
            </a:pPr>
            <a:r>
              <a:rPr lang="en-US" dirty="0" smtClean="0">
                <a:solidFill>
                  <a:srgbClr val="000000"/>
                </a:solidFill>
                <a:latin typeface="Arial"/>
                <a:ea typeface="Times New Roman"/>
              </a:rPr>
              <a:t>      </a:t>
            </a:r>
            <a:r>
              <a:rPr lang="ru-RU" dirty="0" smtClean="0">
                <a:solidFill>
                  <a:srgbClr val="000000"/>
                </a:solidFill>
                <a:latin typeface="Arial"/>
                <a:ea typeface="Times New Roman"/>
              </a:rPr>
              <a:t>Конституция </a:t>
            </a:r>
            <a:r>
              <a:rPr lang="ru-RU" dirty="0">
                <a:solidFill>
                  <a:srgbClr val="000000"/>
                </a:solidFill>
                <a:latin typeface="Arial"/>
                <a:ea typeface="Times New Roman"/>
              </a:rPr>
              <a:t>- это основной закон государства, определяющий его общественное и государственное устройство, порядок и принципы образования представительных органов власти, избирательную систему, основные права и обязанности граждан</a:t>
            </a:r>
            <a:br>
              <a:rPr lang="ru-RU" dirty="0">
                <a:solidFill>
                  <a:srgbClr val="000000"/>
                </a:solidFill>
                <a:latin typeface="Arial"/>
                <a:ea typeface="Times New Roman"/>
              </a:rPr>
            </a:br>
            <a:r>
              <a:rPr lang="ru-RU" dirty="0">
                <a:solidFill>
                  <a:srgbClr val="000000"/>
                </a:solidFill>
                <a:latin typeface="Arial"/>
                <a:ea typeface="Times New Roman"/>
              </a:rPr>
              <a:t>Конституция - основа всего текущего законодательства. Действующая конституция принята 23 марта 2003 года на референдуме. Теперь этот день объявлен Днем конституции ЧР.</a:t>
            </a:r>
            <a:br>
              <a:rPr lang="ru-RU" dirty="0">
                <a:solidFill>
                  <a:srgbClr val="000000"/>
                </a:solidFill>
                <a:latin typeface="Arial"/>
                <a:ea typeface="Times New Roman"/>
              </a:rPr>
            </a:br>
            <a:r>
              <a:rPr lang="ru-RU" dirty="0">
                <a:solidFill>
                  <a:srgbClr val="000000"/>
                </a:solidFill>
                <a:latin typeface="Arial"/>
                <a:ea typeface="Times New Roman"/>
              </a:rPr>
              <a:t>Конституция - основной закон государства, обладающий высшей юридической силой и фиксирующий его (государства) конституционный строй.</a:t>
            </a:r>
            <a:br>
              <a:rPr lang="ru-RU" dirty="0">
                <a:solidFill>
                  <a:srgbClr val="000000"/>
                </a:solidFill>
                <a:latin typeface="Arial"/>
                <a:ea typeface="Times New Roman"/>
              </a:rPr>
            </a:br>
            <a:r>
              <a:rPr lang="ru-RU" dirty="0">
                <a:solidFill>
                  <a:srgbClr val="000000"/>
                </a:solidFill>
                <a:latin typeface="Arial"/>
                <a:ea typeface="Times New Roman"/>
              </a:rPr>
              <a:t>Наш первый президент, Герой России Ахмат-Хаджи Кадыров понимал, что люди устали от войны и скитаний и стремятся к миру и благополучию. Он знал, что принятие Конституции положит конец военному лихолетью и откроет путь к стабильности и процветанию. Он добился проведения всенародного референдума, несмотря на усилия противников этой идеи. И народ проявил глубокую мудрость, проголосовав за мирную и благополучную жизнь в составе России.</a:t>
            </a:r>
            <a:br>
              <a:rPr lang="ru-RU" dirty="0">
                <a:solidFill>
                  <a:srgbClr val="000000"/>
                </a:solidFill>
                <a:latin typeface="Arial"/>
                <a:ea typeface="Times New Roman"/>
              </a:rPr>
            </a:br>
            <a:endParaRPr lang="ru-RU" dirty="0"/>
          </a:p>
        </p:txBody>
      </p:sp>
      <p:sp>
        <p:nvSpPr>
          <p:cNvPr id="4" name="Номер слайда 3"/>
          <p:cNvSpPr>
            <a:spLocks noGrp="1"/>
          </p:cNvSpPr>
          <p:nvPr>
            <p:ph type="sldNum" sz="quarter" idx="15"/>
          </p:nvPr>
        </p:nvSpPr>
        <p:spPr/>
        <p:txBody>
          <a:bodyPr/>
          <a:lstStyle/>
          <a:p>
            <a:fld id="{2A4A36C9-4D3E-4AFD-96DC-B374C8EE72C0}" type="slidenum">
              <a:rPr lang="ru-RU" smtClean="0"/>
              <a:pPr/>
              <a:t>3</a:t>
            </a:fld>
            <a:endParaRPr lang="ru-RU"/>
          </a:p>
        </p:txBody>
      </p:sp>
    </p:spTree>
    <p:extLst>
      <p:ext uri="{BB962C8B-B14F-4D97-AF65-F5344CB8AC3E}">
        <p14:creationId xmlns:p14="http://schemas.microsoft.com/office/powerpoint/2010/main" val="1865168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692696"/>
            <a:ext cx="8219256" cy="5781256"/>
          </a:xfrm>
        </p:spPr>
        <p:txBody>
          <a:bodyPr>
            <a:normAutofit fontScale="92500" lnSpcReduction="10000"/>
          </a:bodyPr>
          <a:lstStyle/>
          <a:p>
            <a:pPr marL="0" indent="0">
              <a:buNone/>
            </a:pPr>
            <a:r>
              <a:rPr lang="ru-RU" dirty="0">
                <a:solidFill>
                  <a:srgbClr val="000000"/>
                </a:solidFill>
                <a:latin typeface="Arial"/>
                <a:ea typeface="Times New Roman"/>
              </a:rPr>
              <a:t>Композиция флага Чеченской Республики состоит из трех горизонтальных и одной вертикальной полос. Вдоль древка проходит белая полоса с золотым орнаментом, остальное полотнище занято зеленой, белой и красной полосами разного размера, расположенными в указанном порядке сверху вниз. Флаг имеет соотношение сторон 2 к 3 ширина к длине соответственно. Полноразмерные флаги Республики обрамляются золотой бахромой по всему периметру полотнища.</a:t>
            </a:r>
            <a:br>
              <a:rPr lang="ru-RU" dirty="0">
                <a:solidFill>
                  <a:srgbClr val="000000"/>
                </a:solidFill>
                <a:latin typeface="Arial"/>
                <a:ea typeface="Times New Roman"/>
              </a:rPr>
            </a:br>
            <a:r>
              <a:rPr lang="ru-RU" dirty="0">
                <a:solidFill>
                  <a:srgbClr val="000000"/>
                </a:solidFill>
                <a:latin typeface="Arial"/>
                <a:ea typeface="Times New Roman"/>
              </a:rPr>
              <a:t>Символика</a:t>
            </a:r>
            <a:br>
              <a:rPr lang="ru-RU" dirty="0">
                <a:solidFill>
                  <a:srgbClr val="000000"/>
                </a:solidFill>
                <a:latin typeface="Arial"/>
                <a:ea typeface="Times New Roman"/>
              </a:rPr>
            </a:br>
            <a:r>
              <a:rPr lang="ru-RU" dirty="0">
                <a:solidFill>
                  <a:srgbClr val="000000"/>
                </a:solidFill>
                <a:latin typeface="Arial"/>
                <a:ea typeface="Times New Roman"/>
              </a:rPr>
              <a:t>Зеленый, белый и красный – традиционные чеченские цвета, а золотой орнамент на вертикальной белой полосе – национальный орнамент Республики. В классической геральдике выбор цветов трактуется как природа и возрождение (зеленый), мир и добрые помыслы (белый), мужество и сила (красный), богатство и вечность (желтый).</a:t>
            </a:r>
            <a:br>
              <a:rPr lang="ru-RU" dirty="0">
                <a:solidFill>
                  <a:srgbClr val="000000"/>
                </a:solidFill>
                <a:latin typeface="Arial"/>
                <a:ea typeface="Times New Roman"/>
              </a:rPr>
            </a:br>
            <a:endParaRPr lang="ru-RU" dirty="0"/>
          </a:p>
        </p:txBody>
      </p:sp>
      <p:sp>
        <p:nvSpPr>
          <p:cNvPr id="4" name="Номер слайда 3"/>
          <p:cNvSpPr>
            <a:spLocks noGrp="1"/>
          </p:cNvSpPr>
          <p:nvPr>
            <p:ph type="sldNum" sz="quarter" idx="15"/>
          </p:nvPr>
        </p:nvSpPr>
        <p:spPr/>
        <p:txBody>
          <a:bodyPr/>
          <a:lstStyle/>
          <a:p>
            <a:fld id="{2A4A36C9-4D3E-4AFD-96DC-B374C8EE72C0}" type="slidenum">
              <a:rPr lang="ru-RU" smtClean="0"/>
              <a:pPr/>
              <a:t>4</a:t>
            </a:fld>
            <a:endParaRPr lang="ru-RU"/>
          </a:p>
        </p:txBody>
      </p:sp>
    </p:spTree>
    <p:extLst>
      <p:ext uri="{BB962C8B-B14F-4D97-AF65-F5344CB8AC3E}">
        <p14:creationId xmlns:p14="http://schemas.microsoft.com/office/powerpoint/2010/main" val="1755002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dic.academic.ru/pictures/wiki/files/50/250px-flag_of_chechen_republic_since_2004.svg.png"/>
          <p:cNvPicPr/>
          <p:nvPr/>
        </p:nvPicPr>
        <p:blipFill>
          <a:blip r:embed="rId2" cstate="print"/>
          <a:srcRect/>
          <a:stretch>
            <a:fillRect/>
          </a:stretch>
        </p:blipFill>
        <p:spPr bwMode="auto">
          <a:xfrm>
            <a:off x="1000100" y="1500174"/>
            <a:ext cx="7072362" cy="4143404"/>
          </a:xfrm>
          <a:prstGeom prst="rect">
            <a:avLst/>
          </a:prstGeom>
          <a:noFill/>
          <a:ln w="9525">
            <a:noFill/>
            <a:miter lim="800000"/>
            <a:headEnd/>
            <a:tailEnd/>
          </a:ln>
        </p:spPr>
      </p:pic>
      <p:sp>
        <p:nvSpPr>
          <p:cNvPr id="3" name="Прямоугольник 2"/>
          <p:cNvSpPr/>
          <p:nvPr/>
        </p:nvSpPr>
        <p:spPr>
          <a:xfrm>
            <a:off x="1" y="357166"/>
            <a:ext cx="9144000" cy="830997"/>
          </a:xfrm>
          <a:prstGeom prst="rect">
            <a:avLst/>
          </a:prstGeom>
          <a:noFill/>
        </p:spPr>
        <p:txBody>
          <a:bodyPr wrap="square" lIns="91440" tIns="45720" rIns="91440" bIns="45720">
            <a:prstTxWarp prst="textWave2">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ru-RU" sz="4800" b="1" dirty="0" smtClean="0">
                <a:ln>
                  <a:solidFill>
                    <a:schemeClr val="tx1">
                      <a:lumMod val="95000"/>
                      <a:lumOff val="5000"/>
                    </a:schemeClr>
                  </a:solidFill>
                  <a:prstDash val="solid"/>
                </a:ln>
                <a:solidFill>
                  <a:srgbClr val="00B050"/>
                </a:solidFill>
                <a:effectLst>
                  <a:outerShdw blurRad="88000" dist="50800" dir="5040000" algn="tl">
                    <a:schemeClr val="accent4">
                      <a:tint val="80000"/>
                      <a:satMod val="250000"/>
                      <a:alpha val="45000"/>
                    </a:schemeClr>
                  </a:outerShdw>
                </a:effectLst>
              </a:rPr>
              <a:t>Флаг Чеченской Республики</a:t>
            </a:r>
            <a:endParaRPr lang="ru-RU" sz="4800" b="1" dirty="0">
              <a:ln>
                <a:solidFill>
                  <a:schemeClr val="tx1">
                    <a:lumMod val="95000"/>
                    <a:lumOff val="5000"/>
                  </a:schemeClr>
                </a:solidFill>
                <a:prstDash val="solid"/>
              </a:ln>
              <a:solidFill>
                <a:srgbClr val="00B050"/>
              </a:solidFill>
              <a:effectLst>
                <a:outerShdw blurRad="88000" dist="50800" dir="5040000" algn="tl">
                  <a:schemeClr val="accent4">
                    <a:tint val="80000"/>
                    <a:satMod val="250000"/>
                    <a:alpha val="45000"/>
                  </a:schemeClr>
                </a:outerShdw>
              </a:effectLst>
            </a:endParaRPr>
          </a:p>
        </p:txBody>
      </p:sp>
      <p:sp>
        <p:nvSpPr>
          <p:cNvPr id="4" name="Номер слайда 3"/>
          <p:cNvSpPr>
            <a:spLocks noGrp="1"/>
          </p:cNvSpPr>
          <p:nvPr>
            <p:ph type="sldNum" sz="quarter" idx="12"/>
          </p:nvPr>
        </p:nvSpPr>
        <p:spPr/>
        <p:txBody>
          <a:bodyPr/>
          <a:lstStyle/>
          <a:p>
            <a:fld id="{2A4A36C9-4D3E-4AFD-96DC-B374C8EE72C0}" type="slidenum">
              <a:rPr lang="ru-RU" smtClean="0"/>
              <a:pPr/>
              <a:t>5</a:t>
            </a:fld>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9144000" cy="7294305"/>
          </a:xfrm>
          <a:prstGeom prst="rect">
            <a:avLst/>
          </a:prstGeom>
        </p:spPr>
        <p:txBody>
          <a:bodyPr wrap="square">
            <a:spAutoFit/>
          </a:bodyPr>
          <a:lstStyle/>
          <a:p>
            <a:r>
              <a:rPr lang="ru-RU" sz="2400" b="1" dirty="0" smtClean="0">
                <a:solidFill>
                  <a:schemeClr val="accent2">
                    <a:lumMod val="75000"/>
                  </a:schemeClr>
                </a:solidFill>
              </a:rPr>
              <a:t>Описание герба </a:t>
            </a:r>
            <a:r>
              <a:rPr lang="ru-RU" sz="2400" b="1" dirty="0" smtClean="0">
                <a:solidFill>
                  <a:schemeClr val="accent2">
                    <a:lumMod val="75000"/>
                  </a:schemeClr>
                </a:solidFill>
                <a:hlinkClick r:id="rId2"/>
              </a:rPr>
              <a:t>Чеченской Республики</a:t>
            </a:r>
            <a:r>
              <a:rPr lang="ru-RU" sz="2400" dirty="0" smtClean="0">
                <a:solidFill>
                  <a:schemeClr val="accent2">
                    <a:lumMod val="75000"/>
                  </a:schemeClr>
                </a:solidFill>
              </a:rPr>
              <a:t/>
            </a:r>
            <a:br>
              <a:rPr lang="ru-RU" sz="2400" dirty="0" smtClean="0">
                <a:solidFill>
                  <a:schemeClr val="accent2">
                    <a:lumMod val="75000"/>
                  </a:schemeClr>
                </a:solidFill>
              </a:rPr>
            </a:br>
            <a:r>
              <a:rPr lang="ru-RU" sz="2400" dirty="0" smtClean="0">
                <a:solidFill>
                  <a:schemeClr val="accent2">
                    <a:lumMod val="75000"/>
                  </a:schemeClr>
                </a:solidFill>
              </a:rPr>
              <a:t/>
            </a:r>
            <a:br>
              <a:rPr lang="ru-RU" sz="2400" dirty="0" smtClean="0">
                <a:solidFill>
                  <a:schemeClr val="accent2">
                    <a:lumMod val="75000"/>
                  </a:schemeClr>
                </a:solidFill>
              </a:rPr>
            </a:br>
            <a:r>
              <a:rPr lang="ru-RU" sz="2400" dirty="0" smtClean="0">
                <a:solidFill>
                  <a:schemeClr val="accent2">
                    <a:lumMod val="75000"/>
                  </a:schemeClr>
                </a:solidFill>
              </a:rPr>
              <a:t>Линейно-графическое построение композиции герба </a:t>
            </a:r>
            <a:r>
              <a:rPr lang="ru-RU" sz="2400" dirty="0" smtClean="0">
                <a:solidFill>
                  <a:schemeClr val="accent2">
                    <a:lumMod val="75000"/>
                  </a:schemeClr>
                </a:solidFill>
                <a:hlinkClick r:id="rId3"/>
              </a:rPr>
              <a:t>Чеченской Республики</a:t>
            </a:r>
            <a:r>
              <a:rPr lang="ru-RU" sz="2400" dirty="0" smtClean="0">
                <a:solidFill>
                  <a:schemeClr val="accent2">
                    <a:lumMod val="75000"/>
                  </a:schemeClr>
                </a:solidFill>
              </a:rPr>
              <a:t> выполнено на основе круга в двухмерной плоскости. Цветовое решение основано на четырех цветах: красный, желтый, синий и нейтральный белый. Во внутренней части белого круга изображен символ единства, вечности в виде национального чеченского орнамента, окрашенного в красный цвет. Стилизованные горы, историческая башня </a:t>
            </a:r>
            <a:r>
              <a:rPr lang="ru-RU" sz="2400" dirty="0" err="1" smtClean="0">
                <a:solidFill>
                  <a:schemeClr val="accent2">
                    <a:lumMod val="75000"/>
                  </a:schemeClr>
                </a:solidFill>
              </a:rPr>
              <a:t>вайнахов</a:t>
            </a:r>
            <a:r>
              <a:rPr lang="ru-RU" sz="2400" dirty="0" smtClean="0">
                <a:solidFill>
                  <a:schemeClr val="accent2">
                    <a:lumMod val="75000"/>
                  </a:schemeClr>
                </a:solidFill>
              </a:rPr>
              <a:t> и нефтяная вышка окрашены в синий цвет. Композиционное решение - квадрат в круге. Желтые колосья пшеницы на синем фоне симметрично обрамляют внутренний круг, символизируя богатство чеченского народа. В верхней части колосья венчают полумесяц и звезда, окрашенные в желтый цвет, на синем фоне. На внешнем круге изображен красный узор из орнамента в чеченском национальном стиле, на желтом фоне. Внешняя окантовка герба синего цвета.</a:t>
            </a:r>
            <a:r>
              <a:rPr lang="ru-RU" dirty="0" smtClean="0">
                <a:solidFill>
                  <a:schemeClr val="accent2">
                    <a:lumMod val="75000"/>
                  </a:schemeClr>
                </a:solidFill>
              </a:rPr>
              <a:t/>
            </a:r>
            <a:br>
              <a:rPr lang="ru-RU" dirty="0" smtClean="0">
                <a:solidFill>
                  <a:schemeClr val="accent2">
                    <a:lumMod val="75000"/>
                  </a:schemeClr>
                </a:solidFill>
              </a:rPr>
            </a:br>
            <a:r>
              <a:rPr lang="ru-RU" dirty="0" smtClean="0"/>
              <a:t/>
            </a:r>
            <a:br>
              <a:rPr lang="ru-RU" dirty="0" smtClean="0"/>
            </a:br>
            <a:endParaRPr lang="ru-RU" dirty="0"/>
          </a:p>
        </p:txBody>
      </p:sp>
      <p:sp>
        <p:nvSpPr>
          <p:cNvPr id="4" name="Номер слайда 3"/>
          <p:cNvSpPr>
            <a:spLocks noGrp="1"/>
          </p:cNvSpPr>
          <p:nvPr>
            <p:ph type="sldNum" sz="quarter" idx="12"/>
          </p:nvPr>
        </p:nvSpPr>
        <p:spPr/>
        <p:txBody>
          <a:bodyPr/>
          <a:lstStyle/>
          <a:p>
            <a:fld id="{2A4A36C9-4D3E-4AFD-96DC-B374C8EE72C0}" type="slidenum">
              <a:rPr lang="ru-RU" smtClean="0"/>
              <a:pPr/>
              <a:t>6</a:t>
            </a:fld>
            <a:endParaRPr lang="ru-R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0"/>
            <a:ext cx="8286808" cy="6986528"/>
          </a:xfrm>
          <a:prstGeom prst="rect">
            <a:avLst/>
          </a:prstGeom>
        </p:spPr>
        <p:txBody>
          <a:bodyPr wrap="square">
            <a:spAutoFit/>
          </a:bodyPr>
          <a:lstStyle/>
          <a:p>
            <a:r>
              <a:rPr lang="ru-RU" sz="2800" dirty="0" smtClean="0">
                <a:solidFill>
                  <a:schemeClr val="accent3">
                    <a:lumMod val="60000"/>
                    <a:lumOff val="40000"/>
                  </a:schemeClr>
                </a:solidFill>
              </a:rPr>
              <a:t>В основу композиции герба легло образное стилизованное решение, соответствующее национальному менталитету и месту чеченского народа в современном мире.</a:t>
            </a:r>
            <a:br>
              <a:rPr lang="ru-RU" sz="2800" dirty="0" smtClean="0">
                <a:solidFill>
                  <a:schemeClr val="accent3">
                    <a:lumMod val="60000"/>
                    <a:lumOff val="40000"/>
                  </a:schemeClr>
                </a:solidFill>
              </a:rPr>
            </a:br>
            <a:r>
              <a:rPr lang="ru-RU" sz="2800" dirty="0" smtClean="0">
                <a:solidFill>
                  <a:schemeClr val="accent3">
                    <a:lumMod val="60000"/>
                    <a:lumOff val="40000"/>
                  </a:schemeClr>
                </a:solidFill>
              </a:rPr>
              <a:t>Герб является официальным государственным символом </a:t>
            </a:r>
            <a:r>
              <a:rPr lang="ru-RU" sz="2800" dirty="0" smtClean="0">
                <a:solidFill>
                  <a:schemeClr val="accent3">
                    <a:lumMod val="60000"/>
                    <a:lumOff val="40000"/>
                  </a:schemeClr>
                </a:solidFill>
                <a:hlinkClick r:id="rId2"/>
              </a:rPr>
              <a:t>Чеченской Республики</a:t>
            </a:r>
            <a:r>
              <a:rPr lang="ru-RU" sz="2800" dirty="0" smtClean="0">
                <a:solidFill>
                  <a:schemeClr val="accent3">
                    <a:lumMod val="60000"/>
                    <a:lumOff val="40000"/>
                  </a:schemeClr>
                </a:solidFill>
              </a:rPr>
              <a:t>.</a:t>
            </a:r>
            <a:br>
              <a:rPr lang="ru-RU" sz="2800" dirty="0" smtClean="0">
                <a:solidFill>
                  <a:schemeClr val="accent3">
                    <a:lumMod val="60000"/>
                    <a:lumOff val="40000"/>
                  </a:schemeClr>
                </a:solidFill>
              </a:rPr>
            </a:br>
            <a:r>
              <a:rPr lang="ru-RU" sz="2800" dirty="0" smtClean="0">
                <a:solidFill>
                  <a:schemeClr val="accent3">
                    <a:lumMod val="60000"/>
                    <a:lumOff val="40000"/>
                  </a:schemeClr>
                </a:solidFill>
              </a:rPr>
              <a:t/>
            </a:r>
            <a:br>
              <a:rPr lang="ru-RU" sz="2800" dirty="0" smtClean="0">
                <a:solidFill>
                  <a:schemeClr val="accent3">
                    <a:lumMod val="60000"/>
                    <a:lumOff val="40000"/>
                  </a:schemeClr>
                </a:solidFill>
              </a:rPr>
            </a:br>
            <a:r>
              <a:rPr lang="ru-RU" sz="2800" dirty="0" smtClean="0">
                <a:solidFill>
                  <a:schemeClr val="accent3">
                    <a:lumMod val="60000"/>
                    <a:lumOff val="40000"/>
                  </a:schemeClr>
                </a:solidFill>
              </a:rPr>
              <a:t>Герб установлен Указом Президента </a:t>
            </a:r>
            <a:r>
              <a:rPr lang="ru-RU" sz="2800" dirty="0" smtClean="0">
                <a:solidFill>
                  <a:schemeClr val="accent3">
                    <a:lumMod val="60000"/>
                    <a:lumOff val="40000"/>
                  </a:schemeClr>
                </a:solidFill>
                <a:hlinkClick r:id="rId2"/>
              </a:rPr>
              <a:t>Чеченской </a:t>
            </a:r>
            <a:r>
              <a:rPr lang="ru-RU" sz="2800" dirty="0" err="1" smtClean="0">
                <a:solidFill>
                  <a:schemeClr val="accent3">
                    <a:lumMod val="60000"/>
                    <a:lumOff val="40000"/>
                  </a:schemeClr>
                </a:solidFill>
                <a:hlinkClick r:id="rId2"/>
              </a:rPr>
              <a:t>Республики</a:t>
            </a:r>
            <a:r>
              <a:rPr lang="ru-RU" sz="2800" dirty="0" err="1" smtClean="0">
                <a:solidFill>
                  <a:schemeClr val="accent3">
                    <a:lumMod val="60000"/>
                    <a:lumOff val="40000"/>
                  </a:schemeClr>
                </a:solidFill>
              </a:rPr>
              <a:t>№</a:t>
            </a:r>
            <a:r>
              <a:rPr lang="ru-RU" sz="2800" dirty="0" smtClean="0">
                <a:solidFill>
                  <a:schemeClr val="accent3">
                    <a:lumMod val="60000"/>
                    <a:lumOff val="40000"/>
                  </a:schemeClr>
                </a:solidFill>
              </a:rPr>
              <a:t> 125 от 22 июня 2004 г. («Положение о Государственном гербе </a:t>
            </a:r>
            <a:r>
              <a:rPr lang="ru-RU" sz="2800" dirty="0" smtClean="0">
                <a:solidFill>
                  <a:schemeClr val="accent3">
                    <a:lumMod val="60000"/>
                    <a:lumOff val="40000"/>
                  </a:schemeClr>
                </a:solidFill>
                <a:hlinkClick r:id="rId2"/>
              </a:rPr>
              <a:t>Чеченской Республики</a:t>
            </a:r>
            <a:r>
              <a:rPr lang="ru-RU" sz="2800" dirty="0" smtClean="0">
                <a:solidFill>
                  <a:schemeClr val="accent3">
                    <a:lumMod val="60000"/>
                    <a:lumOff val="40000"/>
                  </a:schemeClr>
                </a:solidFill>
              </a:rPr>
              <a:t>»).</a:t>
            </a:r>
            <a:br>
              <a:rPr lang="ru-RU" sz="2800" dirty="0" smtClean="0">
                <a:solidFill>
                  <a:schemeClr val="accent3">
                    <a:lumMod val="60000"/>
                    <a:lumOff val="40000"/>
                  </a:schemeClr>
                </a:solidFill>
              </a:rPr>
            </a:br>
            <a:r>
              <a:rPr lang="ru-RU" sz="2800" dirty="0" smtClean="0">
                <a:solidFill>
                  <a:schemeClr val="accent3">
                    <a:lumMod val="60000"/>
                    <a:lumOff val="40000"/>
                  </a:schemeClr>
                </a:solidFill>
              </a:rPr>
              <a:t>Герб повторно установлен Законом № 23-РЗ от 3.06.2008 г. «О Государственном гербе </a:t>
            </a:r>
            <a:r>
              <a:rPr lang="ru-RU" sz="2800" dirty="0" smtClean="0">
                <a:solidFill>
                  <a:schemeClr val="accent3">
                    <a:lumMod val="60000"/>
                    <a:lumOff val="40000"/>
                  </a:schemeClr>
                </a:solidFill>
                <a:hlinkClick r:id="rId2"/>
              </a:rPr>
              <a:t>Чеченской Республики</a:t>
            </a:r>
            <a:r>
              <a:rPr lang="ru-RU" sz="2800" dirty="0" smtClean="0">
                <a:solidFill>
                  <a:schemeClr val="accent3">
                    <a:lumMod val="60000"/>
                    <a:lumOff val="40000"/>
                  </a:schemeClr>
                </a:solidFill>
              </a:rPr>
              <a:t>», принятым Народным Собранием Парламента </a:t>
            </a:r>
            <a:r>
              <a:rPr lang="ru-RU" sz="2800" dirty="0" smtClean="0">
                <a:solidFill>
                  <a:schemeClr val="accent3">
                    <a:lumMod val="60000"/>
                    <a:lumOff val="40000"/>
                  </a:schemeClr>
                </a:solidFill>
                <a:hlinkClick r:id="rId2"/>
              </a:rPr>
              <a:t>Чеченской Республики</a:t>
            </a:r>
            <a:r>
              <a:rPr lang="ru-RU" sz="2800" dirty="0" smtClean="0">
                <a:solidFill>
                  <a:schemeClr val="accent3">
                    <a:lumMod val="60000"/>
                    <a:lumOff val="40000"/>
                  </a:schemeClr>
                </a:solidFill>
              </a:rPr>
              <a:t> от 15 мая 2008 г.</a:t>
            </a:r>
            <a:endParaRPr lang="ru-RU" sz="2800" dirty="0">
              <a:solidFill>
                <a:schemeClr val="accent3">
                  <a:lumMod val="60000"/>
                  <a:lumOff val="40000"/>
                </a:schemeClr>
              </a:solidFill>
            </a:endParaRPr>
          </a:p>
        </p:txBody>
      </p:sp>
      <p:sp>
        <p:nvSpPr>
          <p:cNvPr id="3" name="Номер слайда 2"/>
          <p:cNvSpPr>
            <a:spLocks noGrp="1"/>
          </p:cNvSpPr>
          <p:nvPr>
            <p:ph type="sldNum" sz="quarter" idx="12"/>
          </p:nvPr>
        </p:nvSpPr>
        <p:spPr/>
        <p:txBody>
          <a:bodyPr/>
          <a:lstStyle/>
          <a:p>
            <a:fld id="{2A4A36C9-4D3E-4AFD-96DC-B374C8EE72C0}" type="slidenum">
              <a:rPr lang="ru-RU" smtClean="0"/>
              <a:pPr/>
              <a:t>7</a:t>
            </a:fld>
            <a:endParaRPr lang="ru-RU"/>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2A4A36C9-4D3E-4AFD-96DC-B374C8EE72C0}" type="slidenum">
              <a:rPr lang="ru-RU" smtClean="0"/>
              <a:pPr/>
              <a:t>8</a:t>
            </a:fld>
            <a:endParaRPr lang="ru-RU"/>
          </a:p>
        </p:txBody>
      </p:sp>
      <p:sp>
        <p:nvSpPr>
          <p:cNvPr id="3" name="Прямоугольник 2"/>
          <p:cNvSpPr/>
          <p:nvPr/>
        </p:nvSpPr>
        <p:spPr>
          <a:xfrm>
            <a:off x="323528" y="1305342"/>
            <a:ext cx="8208912" cy="4154984"/>
          </a:xfrm>
          <a:prstGeom prst="rect">
            <a:avLst/>
          </a:prstGeom>
        </p:spPr>
        <p:txBody>
          <a:bodyPr wrap="square">
            <a:spAutoFit/>
          </a:bodyPr>
          <a:lstStyle/>
          <a:p>
            <a:r>
              <a:rPr lang="ru-RU" sz="2400" b="1" i="1" dirty="0">
                <a:solidFill>
                  <a:srgbClr val="FF0000"/>
                </a:solidFill>
                <a:latin typeface="Arial"/>
                <a:ea typeface="Times New Roman"/>
              </a:rPr>
              <a:t>Описание гимна Чеченской Республики</a:t>
            </a:r>
            <a:r>
              <a:rPr lang="ru-RU" sz="2400" dirty="0">
                <a:solidFill>
                  <a:srgbClr val="000000"/>
                </a:solidFill>
                <a:latin typeface="Arial"/>
                <a:ea typeface="Times New Roman"/>
              </a:rPr>
              <a:t/>
            </a:r>
            <a:br>
              <a:rPr lang="ru-RU" sz="2400" dirty="0">
                <a:solidFill>
                  <a:srgbClr val="000000"/>
                </a:solidFill>
                <a:latin typeface="Arial"/>
                <a:ea typeface="Times New Roman"/>
              </a:rPr>
            </a:br>
            <a:r>
              <a:rPr lang="ru-RU" sz="2400" dirty="0">
                <a:solidFill>
                  <a:srgbClr val="000000"/>
                </a:solidFill>
                <a:latin typeface="Arial"/>
                <a:ea typeface="Times New Roman"/>
              </a:rPr>
              <a:t>1. Гимн Чеченской Республики представляет собой музыкальное произведение У. </a:t>
            </a:r>
            <a:r>
              <a:rPr lang="ru-RU" sz="2400" dirty="0" err="1">
                <a:solidFill>
                  <a:srgbClr val="000000"/>
                </a:solidFill>
                <a:latin typeface="Arial"/>
                <a:ea typeface="Times New Roman"/>
              </a:rPr>
              <a:t>Бексултанова</a:t>
            </a:r>
            <a:r>
              <a:rPr lang="ru-RU" sz="2400" dirty="0">
                <a:solidFill>
                  <a:srgbClr val="000000"/>
                </a:solidFill>
                <a:latin typeface="Arial"/>
                <a:ea typeface="Times New Roman"/>
              </a:rPr>
              <a:t> на стихи Х-А. Кадырова, исполняемое в случаях, предусмотренных настоящим Законом.</a:t>
            </a:r>
            <a:br>
              <a:rPr lang="ru-RU" sz="2400" dirty="0">
                <a:solidFill>
                  <a:srgbClr val="000000"/>
                </a:solidFill>
                <a:latin typeface="Arial"/>
                <a:ea typeface="Times New Roman"/>
              </a:rPr>
            </a:br>
            <a:r>
              <a:rPr lang="ru-RU" sz="2400" dirty="0">
                <a:solidFill>
                  <a:srgbClr val="000000"/>
                </a:solidFill>
                <a:latin typeface="Arial"/>
                <a:ea typeface="Times New Roman"/>
              </a:rPr>
              <a:t>2. Гимн Чеченской Республики может исполняться в оркестровом, хоровом, оркестрово-хоровом либо ином вокальном и инструментальном варианте. При этом могут использоваться средства </a:t>
            </a:r>
            <a:r>
              <a:rPr lang="ru-RU" sz="2400" dirty="0" err="1">
                <a:solidFill>
                  <a:srgbClr val="000000"/>
                </a:solidFill>
                <a:latin typeface="Arial"/>
                <a:ea typeface="Times New Roman"/>
              </a:rPr>
              <a:t>звуко</a:t>
            </a:r>
            <a:r>
              <a:rPr lang="ru-RU" sz="2400" dirty="0">
                <a:solidFill>
                  <a:srgbClr val="000000"/>
                </a:solidFill>
                <a:latin typeface="Arial"/>
                <a:ea typeface="Times New Roman"/>
              </a:rPr>
              <a:t>- и видеозаписи, а также средства теле- и радиотрансляции.</a:t>
            </a:r>
            <a:br>
              <a:rPr lang="ru-RU" sz="2400" dirty="0">
                <a:solidFill>
                  <a:srgbClr val="000000"/>
                </a:solidFill>
                <a:latin typeface="Arial"/>
                <a:ea typeface="Times New Roman"/>
              </a:rPr>
            </a:br>
            <a:endParaRPr lang="ru-RU" sz="2400" dirty="0"/>
          </a:p>
        </p:txBody>
      </p:sp>
    </p:spTree>
    <p:extLst>
      <p:ext uri="{BB962C8B-B14F-4D97-AF65-F5344CB8AC3E}">
        <p14:creationId xmlns:p14="http://schemas.microsoft.com/office/powerpoint/2010/main" val="4282671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214282" y="0"/>
            <a:ext cx="8929718" cy="69249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Харцоно</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ц1е тесна,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хийла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хьо</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ягарх</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a:t>
            </a:r>
            <a:endParaRPr kumimoji="0" lang="ru-RU" sz="20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Нохчийчоь</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ца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йоьжна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 г1аьттина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яха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a:t>
            </a:r>
            <a:endParaRPr kumimoji="0" lang="ru-RU" sz="20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Кавказан</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ткъес</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хилла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маршонан</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ага,</a:t>
            </a:r>
            <a:endParaRPr kumimoji="0" lang="ru-RU" sz="20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Хьан</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лаьттан</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сий</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дина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яхь</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йолчу</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наха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Барт</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болу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хьан</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къаьмнаш</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 мах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боцу</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беркат</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endParaRPr kumimoji="0" lang="ru-RU" sz="20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Хьо</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йоцург</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Нана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яц</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нохчийн</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халкъ</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хьаста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a:t>
            </a:r>
            <a:endParaRPr kumimoji="0" lang="ru-RU" sz="20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Тхан</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дахар</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тхан</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дерзар</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Даймехкан</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кхерчахь</a:t>
            </a:r>
            <a:endParaRPr kumimoji="0" lang="ru-RU" sz="20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Декъалдар</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доьхуш</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ду</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Далла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беш</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хастам</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Башламан</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баххьашка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дайн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синош</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дуьссу</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a:t>
            </a:r>
            <a:endParaRPr kumimoji="0" lang="ru-RU" sz="20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Органан</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тулг1ено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ненан</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мотт</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буьйцу</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a:t>
            </a:r>
            <a:endParaRPr kumimoji="0" lang="ru-RU" sz="20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Исбаьхьа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совг1ат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хьо</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азаллехь</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делла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endParaRPr kumimoji="0" lang="ru-RU" sz="20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Шатлакхан</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илли</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ду</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тхуна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ницкъ</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белларг</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Къинхьегам</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хьан</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хьуьнарш</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хазделла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шайна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a:t>
            </a:r>
            <a:endParaRPr kumimoji="0" lang="ru-RU" sz="20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Халкъаца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лерам</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бар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кхаъ</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хуьлда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хьуна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a:t>
            </a:r>
            <a:endParaRPr kumimoji="0" lang="ru-RU" sz="20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Машаран</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г1аролехь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ирсан</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некъ</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тайна,</a:t>
            </a:r>
            <a:endParaRPr kumimoji="0" lang="ru-RU" sz="20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Сий</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долуш</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Нохчийчоь</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ехийла</a:t>
            </a:r>
            <a:r>
              <a:rPr kumimoji="0" lang="ru-RU" sz="24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 </a:t>
            </a:r>
            <a:r>
              <a:rPr kumimoji="0" lang="ru-RU" sz="2400" b="1" i="0" u="none" strike="noStrike" normalizeH="0" baseline="0" dirty="0" err="1"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тхуна</a:t>
            </a:r>
            <a:r>
              <a:rPr kumimoji="0" lang="ru-RU" sz="8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Verdana" pitchFamily="34" charset="0"/>
                <a:ea typeface="Times New Roman" pitchFamily="18" charset="0"/>
                <a:cs typeface="Times New Roman" pitchFamily="18" charset="0"/>
              </a:rPr>
              <a:t>!</a:t>
            </a:r>
            <a:endParaRPr kumimoji="0" lang="ru-RU" sz="1800" b="1" i="0" u="none" strike="noStrike" normalizeH="0" baseline="0" dirty="0" smtClean="0">
              <a:ln w="10541" cmpd="sng">
                <a:solidFill>
                  <a:schemeClr val="accent1">
                    <a:shade val="88000"/>
                    <a:satMod val="110000"/>
                  </a:schemeClr>
                </a:solidFill>
                <a:prstDash val="solid"/>
              </a:ln>
              <a:solidFill>
                <a:schemeClr val="accent3">
                  <a:lumMod val="75000"/>
                </a:schemeClr>
              </a:solidFill>
              <a:effectLst>
                <a:outerShdw blurRad="50800" dist="38100" dir="18900000" algn="bl" rotWithShape="0">
                  <a:prstClr val="black">
                    <a:alpha val="40000"/>
                  </a:prstClr>
                </a:outerShdw>
              </a:effectLst>
              <a:latin typeface="Arial" pitchFamily="34" charset="0"/>
            </a:endParaRPr>
          </a:p>
        </p:txBody>
      </p:sp>
      <p:sp>
        <p:nvSpPr>
          <p:cNvPr id="3" name="Номер слайда 2"/>
          <p:cNvSpPr>
            <a:spLocks noGrp="1"/>
          </p:cNvSpPr>
          <p:nvPr>
            <p:ph type="sldNum" sz="quarter" idx="12"/>
          </p:nvPr>
        </p:nvSpPr>
        <p:spPr/>
        <p:txBody>
          <a:bodyPr/>
          <a:lstStyle/>
          <a:p>
            <a:fld id="{2A4A36C9-4D3E-4AFD-96DC-B374C8EE72C0}" type="slidenum">
              <a:rPr lang="ru-RU" smtClean="0"/>
              <a:pPr/>
              <a:t>9</a:t>
            </a:fld>
            <a:endParaRPr lang="ru-RU"/>
          </a:p>
        </p:txBody>
      </p:sp>
      <p:pic>
        <p:nvPicPr>
          <p:cNvPr id="5" name="Slova%3A+Hodzhi-Ahmed+Kadyrov%3B+muzyka%3A+Umar+Beksulta+-+Shatlakhan+illi.mp3">
            <a:hlinkClick r:id="" action="ppaction://media"/>
          </p:cNvPr>
          <p:cNvPicPr>
            <a:picLocks noRot="1" noChangeAspect="1"/>
          </p:cNvPicPr>
          <p:nvPr>
            <a:audioFile r:link="rId1"/>
          </p:nvPr>
        </p:nvPicPr>
        <p:blipFill>
          <a:blip r:embed="rId3" cstate="print"/>
          <a:stretch>
            <a:fillRect/>
          </a:stretch>
        </p:blipFill>
        <p:spPr>
          <a:xfrm>
            <a:off x="4419600" y="32766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nodeType="clickEffect">
                                  <p:stCondLst>
                                    <p:cond delay="0"/>
                                  </p:stCondLst>
                                  <p:iterate type="lt">
                                    <p:tmPct val="10000"/>
                                  </p:iterate>
                                  <p:childTnLst>
                                    <p:animScale>
                                      <p:cBhvr>
                                        <p:cTn id="6" dur="250" autoRev="1" fill="hold">
                                          <p:stCondLst>
                                            <p:cond delay="0"/>
                                          </p:stCondLst>
                                        </p:cTn>
                                        <p:tgtEl>
                                          <p:spTgt spid="40961">
                                            <p:txEl>
                                              <p:pRg st="0" end="0"/>
                                            </p:txEl>
                                          </p:spTgt>
                                        </p:tgtEl>
                                      </p:cBhvr>
                                      <p:to x="80000" y="100000"/>
                                    </p:animScale>
                                    <p:anim by="(#ppt_w*0.10)" calcmode="lin" valueType="num">
                                      <p:cBhvr>
                                        <p:cTn id="7" dur="250" autoRev="1" fill="hold">
                                          <p:stCondLst>
                                            <p:cond delay="0"/>
                                          </p:stCondLst>
                                        </p:cTn>
                                        <p:tgtEl>
                                          <p:spTgt spid="40961">
                                            <p:txEl>
                                              <p:pRg st="0" end="0"/>
                                            </p:txEl>
                                          </p:spTgt>
                                        </p:tgtEl>
                                        <p:attrNameLst>
                                          <p:attrName>ppt_x</p:attrName>
                                        </p:attrNameLst>
                                      </p:cBhvr>
                                    </p:anim>
                                    <p:anim by="(-#ppt_w*0.10)" calcmode="lin" valueType="num">
                                      <p:cBhvr>
                                        <p:cTn id="8" dur="250" autoRev="1" fill="hold">
                                          <p:stCondLst>
                                            <p:cond delay="0"/>
                                          </p:stCondLst>
                                        </p:cTn>
                                        <p:tgtEl>
                                          <p:spTgt spid="40961">
                                            <p:txEl>
                                              <p:pRg st="0" end="0"/>
                                            </p:txEl>
                                          </p:spTgt>
                                        </p:tgtEl>
                                        <p:attrNameLst>
                                          <p:attrName>ppt_y</p:attrName>
                                        </p:attrNameLst>
                                      </p:cBhvr>
                                    </p:anim>
                                    <p:animRot by="-480000">
                                      <p:cBhvr>
                                        <p:cTn id="9" dur="250" autoRev="1" fill="hold">
                                          <p:stCondLst>
                                            <p:cond delay="0"/>
                                          </p:stCondLst>
                                        </p:cTn>
                                        <p:tgtEl>
                                          <p:spTgt spid="40961">
                                            <p:txEl>
                                              <p:pRg st="0" end="0"/>
                                            </p:txEl>
                                          </p:spTgt>
                                        </p:tgtEl>
                                        <p:attrNameLst>
                                          <p:attrName>r</p:attrName>
                                        </p:attrNameLst>
                                      </p:cBhvr>
                                    </p:animRot>
                                  </p:childTnLst>
                                </p:cTn>
                              </p:par>
                              <p:par>
                                <p:cTn id="10" presetID="36" presetClass="emph" presetSubtype="0" fill="hold" nodeType="withEffect">
                                  <p:stCondLst>
                                    <p:cond delay="0"/>
                                  </p:stCondLst>
                                  <p:iterate type="lt">
                                    <p:tmPct val="10000"/>
                                  </p:iterate>
                                  <p:childTnLst>
                                    <p:animScale>
                                      <p:cBhvr>
                                        <p:cTn id="11" dur="250" autoRev="1" fill="hold">
                                          <p:stCondLst>
                                            <p:cond delay="0"/>
                                          </p:stCondLst>
                                        </p:cTn>
                                        <p:tgtEl>
                                          <p:spTgt spid="40961">
                                            <p:txEl>
                                              <p:pRg st="1" end="1"/>
                                            </p:txEl>
                                          </p:spTgt>
                                        </p:tgtEl>
                                      </p:cBhvr>
                                      <p:to x="80000" y="100000"/>
                                    </p:animScale>
                                    <p:anim by="(#ppt_w*0.10)" calcmode="lin" valueType="num">
                                      <p:cBhvr>
                                        <p:cTn id="12" dur="250" autoRev="1" fill="hold">
                                          <p:stCondLst>
                                            <p:cond delay="0"/>
                                          </p:stCondLst>
                                        </p:cTn>
                                        <p:tgtEl>
                                          <p:spTgt spid="40961">
                                            <p:txEl>
                                              <p:pRg st="1" end="1"/>
                                            </p:txEl>
                                          </p:spTgt>
                                        </p:tgtEl>
                                        <p:attrNameLst>
                                          <p:attrName>ppt_x</p:attrName>
                                        </p:attrNameLst>
                                      </p:cBhvr>
                                    </p:anim>
                                    <p:anim by="(-#ppt_w*0.10)" calcmode="lin" valueType="num">
                                      <p:cBhvr>
                                        <p:cTn id="13" dur="250" autoRev="1" fill="hold">
                                          <p:stCondLst>
                                            <p:cond delay="0"/>
                                          </p:stCondLst>
                                        </p:cTn>
                                        <p:tgtEl>
                                          <p:spTgt spid="40961">
                                            <p:txEl>
                                              <p:pRg st="1" end="1"/>
                                            </p:txEl>
                                          </p:spTgt>
                                        </p:tgtEl>
                                        <p:attrNameLst>
                                          <p:attrName>ppt_y</p:attrName>
                                        </p:attrNameLst>
                                      </p:cBhvr>
                                    </p:anim>
                                    <p:animRot by="-480000">
                                      <p:cBhvr>
                                        <p:cTn id="14" dur="250" autoRev="1" fill="hold">
                                          <p:stCondLst>
                                            <p:cond delay="0"/>
                                          </p:stCondLst>
                                        </p:cTn>
                                        <p:tgtEl>
                                          <p:spTgt spid="40961">
                                            <p:txEl>
                                              <p:pRg st="1" end="1"/>
                                            </p:txEl>
                                          </p:spTgt>
                                        </p:tgtEl>
                                        <p:attrNameLst>
                                          <p:attrName>r</p:attrName>
                                        </p:attrNameLst>
                                      </p:cBhvr>
                                    </p:animRot>
                                  </p:childTnLst>
                                </p:cTn>
                              </p:par>
                              <p:par>
                                <p:cTn id="15" presetID="36" presetClass="emph" presetSubtype="0" fill="hold" nodeType="withEffect">
                                  <p:stCondLst>
                                    <p:cond delay="0"/>
                                  </p:stCondLst>
                                  <p:iterate type="lt">
                                    <p:tmPct val="10000"/>
                                  </p:iterate>
                                  <p:childTnLst>
                                    <p:animScale>
                                      <p:cBhvr>
                                        <p:cTn id="16" dur="250" autoRev="1" fill="hold">
                                          <p:stCondLst>
                                            <p:cond delay="0"/>
                                          </p:stCondLst>
                                        </p:cTn>
                                        <p:tgtEl>
                                          <p:spTgt spid="40961">
                                            <p:txEl>
                                              <p:pRg st="2" end="2"/>
                                            </p:txEl>
                                          </p:spTgt>
                                        </p:tgtEl>
                                      </p:cBhvr>
                                      <p:to x="80000" y="100000"/>
                                    </p:animScale>
                                    <p:anim by="(#ppt_w*0.10)" calcmode="lin" valueType="num">
                                      <p:cBhvr>
                                        <p:cTn id="17" dur="250" autoRev="1" fill="hold">
                                          <p:stCondLst>
                                            <p:cond delay="0"/>
                                          </p:stCondLst>
                                        </p:cTn>
                                        <p:tgtEl>
                                          <p:spTgt spid="40961">
                                            <p:txEl>
                                              <p:pRg st="2" end="2"/>
                                            </p:txEl>
                                          </p:spTgt>
                                        </p:tgtEl>
                                        <p:attrNameLst>
                                          <p:attrName>ppt_x</p:attrName>
                                        </p:attrNameLst>
                                      </p:cBhvr>
                                    </p:anim>
                                    <p:anim by="(-#ppt_w*0.10)" calcmode="lin" valueType="num">
                                      <p:cBhvr>
                                        <p:cTn id="18" dur="250" autoRev="1" fill="hold">
                                          <p:stCondLst>
                                            <p:cond delay="0"/>
                                          </p:stCondLst>
                                        </p:cTn>
                                        <p:tgtEl>
                                          <p:spTgt spid="40961">
                                            <p:txEl>
                                              <p:pRg st="2" end="2"/>
                                            </p:txEl>
                                          </p:spTgt>
                                        </p:tgtEl>
                                        <p:attrNameLst>
                                          <p:attrName>ppt_y</p:attrName>
                                        </p:attrNameLst>
                                      </p:cBhvr>
                                    </p:anim>
                                    <p:animRot by="-480000">
                                      <p:cBhvr>
                                        <p:cTn id="19" dur="250" autoRev="1" fill="hold">
                                          <p:stCondLst>
                                            <p:cond delay="0"/>
                                          </p:stCondLst>
                                        </p:cTn>
                                        <p:tgtEl>
                                          <p:spTgt spid="40961">
                                            <p:txEl>
                                              <p:pRg st="2" end="2"/>
                                            </p:txEl>
                                          </p:spTgt>
                                        </p:tgtEl>
                                        <p:attrNameLst>
                                          <p:attrName>r</p:attrName>
                                        </p:attrNameLst>
                                      </p:cBhvr>
                                    </p:animRot>
                                  </p:childTnLst>
                                </p:cTn>
                              </p:par>
                              <p:par>
                                <p:cTn id="20" presetID="36" presetClass="emph" presetSubtype="0" fill="hold" nodeType="withEffect">
                                  <p:stCondLst>
                                    <p:cond delay="0"/>
                                  </p:stCondLst>
                                  <p:iterate type="lt">
                                    <p:tmPct val="10000"/>
                                  </p:iterate>
                                  <p:childTnLst>
                                    <p:animScale>
                                      <p:cBhvr>
                                        <p:cTn id="21" dur="250" autoRev="1" fill="hold">
                                          <p:stCondLst>
                                            <p:cond delay="0"/>
                                          </p:stCondLst>
                                        </p:cTn>
                                        <p:tgtEl>
                                          <p:spTgt spid="40961">
                                            <p:txEl>
                                              <p:pRg st="3" end="3"/>
                                            </p:txEl>
                                          </p:spTgt>
                                        </p:tgtEl>
                                      </p:cBhvr>
                                      <p:to x="80000" y="100000"/>
                                    </p:animScale>
                                    <p:anim by="(#ppt_w*0.10)" calcmode="lin" valueType="num">
                                      <p:cBhvr>
                                        <p:cTn id="22" dur="250" autoRev="1" fill="hold">
                                          <p:stCondLst>
                                            <p:cond delay="0"/>
                                          </p:stCondLst>
                                        </p:cTn>
                                        <p:tgtEl>
                                          <p:spTgt spid="40961">
                                            <p:txEl>
                                              <p:pRg st="3" end="3"/>
                                            </p:txEl>
                                          </p:spTgt>
                                        </p:tgtEl>
                                        <p:attrNameLst>
                                          <p:attrName>ppt_x</p:attrName>
                                        </p:attrNameLst>
                                      </p:cBhvr>
                                    </p:anim>
                                    <p:anim by="(-#ppt_w*0.10)" calcmode="lin" valueType="num">
                                      <p:cBhvr>
                                        <p:cTn id="23" dur="250" autoRev="1" fill="hold">
                                          <p:stCondLst>
                                            <p:cond delay="0"/>
                                          </p:stCondLst>
                                        </p:cTn>
                                        <p:tgtEl>
                                          <p:spTgt spid="40961">
                                            <p:txEl>
                                              <p:pRg st="3" end="3"/>
                                            </p:txEl>
                                          </p:spTgt>
                                        </p:tgtEl>
                                        <p:attrNameLst>
                                          <p:attrName>ppt_y</p:attrName>
                                        </p:attrNameLst>
                                      </p:cBhvr>
                                    </p:anim>
                                    <p:animRot by="-480000">
                                      <p:cBhvr>
                                        <p:cTn id="24" dur="250" autoRev="1" fill="hold">
                                          <p:stCondLst>
                                            <p:cond delay="0"/>
                                          </p:stCondLst>
                                        </p:cTn>
                                        <p:tgtEl>
                                          <p:spTgt spid="40961">
                                            <p:txEl>
                                              <p:pRg st="3" end="3"/>
                                            </p:txEl>
                                          </p:spTgt>
                                        </p:tgtEl>
                                        <p:attrNameLst>
                                          <p:attrName>r</p:attrName>
                                        </p:attrNameLst>
                                      </p:cBhvr>
                                    </p:animRot>
                                  </p:childTnLst>
                                </p:cTn>
                              </p:par>
                              <p:par>
                                <p:cTn id="25" presetID="36" presetClass="emph" presetSubtype="0" fill="hold" nodeType="withEffect">
                                  <p:stCondLst>
                                    <p:cond delay="0"/>
                                  </p:stCondLst>
                                  <p:iterate type="lt">
                                    <p:tmPct val="10000"/>
                                  </p:iterate>
                                  <p:childTnLst>
                                    <p:animScale>
                                      <p:cBhvr>
                                        <p:cTn id="26" dur="250" autoRev="1" fill="hold">
                                          <p:stCondLst>
                                            <p:cond delay="0"/>
                                          </p:stCondLst>
                                        </p:cTn>
                                        <p:tgtEl>
                                          <p:spTgt spid="40961">
                                            <p:txEl>
                                              <p:pRg st="5" end="5"/>
                                            </p:txEl>
                                          </p:spTgt>
                                        </p:tgtEl>
                                      </p:cBhvr>
                                      <p:to x="80000" y="100000"/>
                                    </p:animScale>
                                    <p:anim by="(#ppt_w*0.10)" calcmode="lin" valueType="num">
                                      <p:cBhvr>
                                        <p:cTn id="27" dur="250" autoRev="1" fill="hold">
                                          <p:stCondLst>
                                            <p:cond delay="0"/>
                                          </p:stCondLst>
                                        </p:cTn>
                                        <p:tgtEl>
                                          <p:spTgt spid="40961">
                                            <p:txEl>
                                              <p:pRg st="5" end="5"/>
                                            </p:txEl>
                                          </p:spTgt>
                                        </p:tgtEl>
                                        <p:attrNameLst>
                                          <p:attrName>ppt_x</p:attrName>
                                        </p:attrNameLst>
                                      </p:cBhvr>
                                    </p:anim>
                                    <p:anim by="(-#ppt_w*0.10)" calcmode="lin" valueType="num">
                                      <p:cBhvr>
                                        <p:cTn id="28" dur="250" autoRev="1" fill="hold">
                                          <p:stCondLst>
                                            <p:cond delay="0"/>
                                          </p:stCondLst>
                                        </p:cTn>
                                        <p:tgtEl>
                                          <p:spTgt spid="40961">
                                            <p:txEl>
                                              <p:pRg st="5" end="5"/>
                                            </p:txEl>
                                          </p:spTgt>
                                        </p:tgtEl>
                                        <p:attrNameLst>
                                          <p:attrName>ppt_y</p:attrName>
                                        </p:attrNameLst>
                                      </p:cBhvr>
                                    </p:anim>
                                    <p:animRot by="-480000">
                                      <p:cBhvr>
                                        <p:cTn id="29" dur="250" autoRev="1" fill="hold">
                                          <p:stCondLst>
                                            <p:cond delay="0"/>
                                          </p:stCondLst>
                                        </p:cTn>
                                        <p:tgtEl>
                                          <p:spTgt spid="40961">
                                            <p:txEl>
                                              <p:pRg st="5" end="5"/>
                                            </p:txEl>
                                          </p:spTgt>
                                        </p:tgtEl>
                                        <p:attrNameLst>
                                          <p:attrName>r</p:attrName>
                                        </p:attrNameLst>
                                      </p:cBhvr>
                                    </p:animRot>
                                  </p:childTnLst>
                                </p:cTn>
                              </p:par>
                              <p:par>
                                <p:cTn id="30" presetID="36" presetClass="emph" presetSubtype="0" fill="hold" nodeType="withEffect">
                                  <p:stCondLst>
                                    <p:cond delay="0"/>
                                  </p:stCondLst>
                                  <p:iterate type="lt">
                                    <p:tmPct val="10000"/>
                                  </p:iterate>
                                  <p:childTnLst>
                                    <p:animScale>
                                      <p:cBhvr>
                                        <p:cTn id="31" dur="250" autoRev="1" fill="hold">
                                          <p:stCondLst>
                                            <p:cond delay="0"/>
                                          </p:stCondLst>
                                        </p:cTn>
                                        <p:tgtEl>
                                          <p:spTgt spid="40961">
                                            <p:txEl>
                                              <p:pRg st="6" end="6"/>
                                            </p:txEl>
                                          </p:spTgt>
                                        </p:tgtEl>
                                      </p:cBhvr>
                                      <p:to x="80000" y="100000"/>
                                    </p:animScale>
                                    <p:anim by="(#ppt_w*0.10)" calcmode="lin" valueType="num">
                                      <p:cBhvr>
                                        <p:cTn id="32" dur="250" autoRev="1" fill="hold">
                                          <p:stCondLst>
                                            <p:cond delay="0"/>
                                          </p:stCondLst>
                                        </p:cTn>
                                        <p:tgtEl>
                                          <p:spTgt spid="40961">
                                            <p:txEl>
                                              <p:pRg st="6" end="6"/>
                                            </p:txEl>
                                          </p:spTgt>
                                        </p:tgtEl>
                                        <p:attrNameLst>
                                          <p:attrName>ppt_x</p:attrName>
                                        </p:attrNameLst>
                                      </p:cBhvr>
                                    </p:anim>
                                    <p:anim by="(-#ppt_w*0.10)" calcmode="lin" valueType="num">
                                      <p:cBhvr>
                                        <p:cTn id="33" dur="250" autoRev="1" fill="hold">
                                          <p:stCondLst>
                                            <p:cond delay="0"/>
                                          </p:stCondLst>
                                        </p:cTn>
                                        <p:tgtEl>
                                          <p:spTgt spid="40961">
                                            <p:txEl>
                                              <p:pRg st="6" end="6"/>
                                            </p:txEl>
                                          </p:spTgt>
                                        </p:tgtEl>
                                        <p:attrNameLst>
                                          <p:attrName>ppt_y</p:attrName>
                                        </p:attrNameLst>
                                      </p:cBhvr>
                                    </p:anim>
                                    <p:animRot by="-480000">
                                      <p:cBhvr>
                                        <p:cTn id="34" dur="250" autoRev="1" fill="hold">
                                          <p:stCondLst>
                                            <p:cond delay="0"/>
                                          </p:stCondLst>
                                        </p:cTn>
                                        <p:tgtEl>
                                          <p:spTgt spid="40961">
                                            <p:txEl>
                                              <p:pRg st="6" end="6"/>
                                            </p:txEl>
                                          </p:spTgt>
                                        </p:tgtEl>
                                        <p:attrNameLst>
                                          <p:attrName>r</p:attrName>
                                        </p:attrNameLst>
                                      </p:cBhvr>
                                    </p:animRot>
                                  </p:childTnLst>
                                </p:cTn>
                              </p:par>
                              <p:par>
                                <p:cTn id="35" presetID="36" presetClass="emph" presetSubtype="0" fill="hold" nodeType="withEffect">
                                  <p:stCondLst>
                                    <p:cond delay="0"/>
                                  </p:stCondLst>
                                  <p:iterate type="lt">
                                    <p:tmPct val="10000"/>
                                  </p:iterate>
                                  <p:childTnLst>
                                    <p:animScale>
                                      <p:cBhvr>
                                        <p:cTn id="36" dur="250" autoRev="1" fill="hold">
                                          <p:stCondLst>
                                            <p:cond delay="0"/>
                                          </p:stCondLst>
                                        </p:cTn>
                                        <p:tgtEl>
                                          <p:spTgt spid="40961">
                                            <p:txEl>
                                              <p:pRg st="7" end="7"/>
                                            </p:txEl>
                                          </p:spTgt>
                                        </p:tgtEl>
                                      </p:cBhvr>
                                      <p:to x="80000" y="100000"/>
                                    </p:animScale>
                                    <p:anim by="(#ppt_w*0.10)" calcmode="lin" valueType="num">
                                      <p:cBhvr>
                                        <p:cTn id="37" dur="250" autoRev="1" fill="hold">
                                          <p:stCondLst>
                                            <p:cond delay="0"/>
                                          </p:stCondLst>
                                        </p:cTn>
                                        <p:tgtEl>
                                          <p:spTgt spid="40961">
                                            <p:txEl>
                                              <p:pRg st="7" end="7"/>
                                            </p:txEl>
                                          </p:spTgt>
                                        </p:tgtEl>
                                        <p:attrNameLst>
                                          <p:attrName>ppt_x</p:attrName>
                                        </p:attrNameLst>
                                      </p:cBhvr>
                                    </p:anim>
                                    <p:anim by="(-#ppt_w*0.10)" calcmode="lin" valueType="num">
                                      <p:cBhvr>
                                        <p:cTn id="38" dur="250" autoRev="1" fill="hold">
                                          <p:stCondLst>
                                            <p:cond delay="0"/>
                                          </p:stCondLst>
                                        </p:cTn>
                                        <p:tgtEl>
                                          <p:spTgt spid="40961">
                                            <p:txEl>
                                              <p:pRg st="7" end="7"/>
                                            </p:txEl>
                                          </p:spTgt>
                                        </p:tgtEl>
                                        <p:attrNameLst>
                                          <p:attrName>ppt_y</p:attrName>
                                        </p:attrNameLst>
                                      </p:cBhvr>
                                    </p:anim>
                                    <p:animRot by="-480000">
                                      <p:cBhvr>
                                        <p:cTn id="39" dur="250" autoRev="1" fill="hold">
                                          <p:stCondLst>
                                            <p:cond delay="0"/>
                                          </p:stCondLst>
                                        </p:cTn>
                                        <p:tgtEl>
                                          <p:spTgt spid="40961">
                                            <p:txEl>
                                              <p:pRg st="7" end="7"/>
                                            </p:txEl>
                                          </p:spTgt>
                                        </p:tgtEl>
                                        <p:attrNameLst>
                                          <p:attrName>r</p:attrName>
                                        </p:attrNameLst>
                                      </p:cBhvr>
                                    </p:animRot>
                                  </p:childTnLst>
                                </p:cTn>
                              </p:par>
                              <p:par>
                                <p:cTn id="40" presetID="36" presetClass="emph" presetSubtype="0" fill="hold" nodeType="withEffect">
                                  <p:stCondLst>
                                    <p:cond delay="0"/>
                                  </p:stCondLst>
                                  <p:iterate type="lt">
                                    <p:tmPct val="10000"/>
                                  </p:iterate>
                                  <p:childTnLst>
                                    <p:animScale>
                                      <p:cBhvr>
                                        <p:cTn id="41" dur="250" autoRev="1" fill="hold">
                                          <p:stCondLst>
                                            <p:cond delay="0"/>
                                          </p:stCondLst>
                                        </p:cTn>
                                        <p:tgtEl>
                                          <p:spTgt spid="40961">
                                            <p:txEl>
                                              <p:pRg st="8" end="8"/>
                                            </p:txEl>
                                          </p:spTgt>
                                        </p:tgtEl>
                                      </p:cBhvr>
                                      <p:to x="80000" y="100000"/>
                                    </p:animScale>
                                    <p:anim by="(#ppt_w*0.10)" calcmode="lin" valueType="num">
                                      <p:cBhvr>
                                        <p:cTn id="42" dur="250" autoRev="1" fill="hold">
                                          <p:stCondLst>
                                            <p:cond delay="0"/>
                                          </p:stCondLst>
                                        </p:cTn>
                                        <p:tgtEl>
                                          <p:spTgt spid="40961">
                                            <p:txEl>
                                              <p:pRg st="8" end="8"/>
                                            </p:txEl>
                                          </p:spTgt>
                                        </p:tgtEl>
                                        <p:attrNameLst>
                                          <p:attrName>ppt_x</p:attrName>
                                        </p:attrNameLst>
                                      </p:cBhvr>
                                    </p:anim>
                                    <p:anim by="(-#ppt_w*0.10)" calcmode="lin" valueType="num">
                                      <p:cBhvr>
                                        <p:cTn id="43" dur="250" autoRev="1" fill="hold">
                                          <p:stCondLst>
                                            <p:cond delay="0"/>
                                          </p:stCondLst>
                                        </p:cTn>
                                        <p:tgtEl>
                                          <p:spTgt spid="40961">
                                            <p:txEl>
                                              <p:pRg st="8" end="8"/>
                                            </p:txEl>
                                          </p:spTgt>
                                        </p:tgtEl>
                                        <p:attrNameLst>
                                          <p:attrName>ppt_y</p:attrName>
                                        </p:attrNameLst>
                                      </p:cBhvr>
                                    </p:anim>
                                    <p:animRot by="-480000">
                                      <p:cBhvr>
                                        <p:cTn id="44" dur="250" autoRev="1" fill="hold">
                                          <p:stCondLst>
                                            <p:cond delay="0"/>
                                          </p:stCondLst>
                                        </p:cTn>
                                        <p:tgtEl>
                                          <p:spTgt spid="40961">
                                            <p:txEl>
                                              <p:pRg st="8" end="8"/>
                                            </p:txEl>
                                          </p:spTgt>
                                        </p:tgtEl>
                                        <p:attrNameLst>
                                          <p:attrName>r</p:attrName>
                                        </p:attrNameLst>
                                      </p:cBhvr>
                                    </p:animRot>
                                  </p:childTnLst>
                                </p:cTn>
                              </p:par>
                              <p:par>
                                <p:cTn id="45" presetID="36" presetClass="emph" presetSubtype="0" fill="hold" nodeType="withEffect">
                                  <p:stCondLst>
                                    <p:cond delay="0"/>
                                  </p:stCondLst>
                                  <p:iterate type="lt">
                                    <p:tmPct val="10000"/>
                                  </p:iterate>
                                  <p:childTnLst>
                                    <p:animScale>
                                      <p:cBhvr>
                                        <p:cTn id="46" dur="250" autoRev="1" fill="hold">
                                          <p:stCondLst>
                                            <p:cond delay="0"/>
                                          </p:stCondLst>
                                        </p:cTn>
                                        <p:tgtEl>
                                          <p:spTgt spid="40961">
                                            <p:txEl>
                                              <p:pRg st="10" end="10"/>
                                            </p:txEl>
                                          </p:spTgt>
                                        </p:tgtEl>
                                      </p:cBhvr>
                                      <p:to x="80000" y="100000"/>
                                    </p:animScale>
                                    <p:anim by="(#ppt_w*0.10)" calcmode="lin" valueType="num">
                                      <p:cBhvr>
                                        <p:cTn id="47" dur="250" autoRev="1" fill="hold">
                                          <p:stCondLst>
                                            <p:cond delay="0"/>
                                          </p:stCondLst>
                                        </p:cTn>
                                        <p:tgtEl>
                                          <p:spTgt spid="40961">
                                            <p:txEl>
                                              <p:pRg st="10" end="10"/>
                                            </p:txEl>
                                          </p:spTgt>
                                        </p:tgtEl>
                                        <p:attrNameLst>
                                          <p:attrName>ppt_x</p:attrName>
                                        </p:attrNameLst>
                                      </p:cBhvr>
                                    </p:anim>
                                    <p:anim by="(-#ppt_w*0.10)" calcmode="lin" valueType="num">
                                      <p:cBhvr>
                                        <p:cTn id="48" dur="250" autoRev="1" fill="hold">
                                          <p:stCondLst>
                                            <p:cond delay="0"/>
                                          </p:stCondLst>
                                        </p:cTn>
                                        <p:tgtEl>
                                          <p:spTgt spid="40961">
                                            <p:txEl>
                                              <p:pRg st="10" end="10"/>
                                            </p:txEl>
                                          </p:spTgt>
                                        </p:tgtEl>
                                        <p:attrNameLst>
                                          <p:attrName>ppt_y</p:attrName>
                                        </p:attrNameLst>
                                      </p:cBhvr>
                                    </p:anim>
                                    <p:animRot by="-480000">
                                      <p:cBhvr>
                                        <p:cTn id="49" dur="250" autoRev="1" fill="hold">
                                          <p:stCondLst>
                                            <p:cond delay="0"/>
                                          </p:stCondLst>
                                        </p:cTn>
                                        <p:tgtEl>
                                          <p:spTgt spid="40961">
                                            <p:txEl>
                                              <p:pRg st="10" end="10"/>
                                            </p:txEl>
                                          </p:spTgt>
                                        </p:tgtEl>
                                        <p:attrNameLst>
                                          <p:attrName>r</p:attrName>
                                        </p:attrNameLst>
                                      </p:cBhvr>
                                    </p:animRot>
                                  </p:childTnLst>
                                </p:cTn>
                              </p:par>
                              <p:par>
                                <p:cTn id="50" presetID="36" presetClass="emph" presetSubtype="0" fill="hold" nodeType="withEffect">
                                  <p:stCondLst>
                                    <p:cond delay="0"/>
                                  </p:stCondLst>
                                  <p:iterate type="lt">
                                    <p:tmPct val="10000"/>
                                  </p:iterate>
                                  <p:childTnLst>
                                    <p:animScale>
                                      <p:cBhvr>
                                        <p:cTn id="51" dur="250" autoRev="1" fill="hold">
                                          <p:stCondLst>
                                            <p:cond delay="0"/>
                                          </p:stCondLst>
                                        </p:cTn>
                                        <p:tgtEl>
                                          <p:spTgt spid="40961">
                                            <p:txEl>
                                              <p:pRg st="11" end="11"/>
                                            </p:txEl>
                                          </p:spTgt>
                                        </p:tgtEl>
                                      </p:cBhvr>
                                      <p:to x="80000" y="100000"/>
                                    </p:animScale>
                                    <p:anim by="(#ppt_w*0.10)" calcmode="lin" valueType="num">
                                      <p:cBhvr>
                                        <p:cTn id="52" dur="250" autoRev="1" fill="hold">
                                          <p:stCondLst>
                                            <p:cond delay="0"/>
                                          </p:stCondLst>
                                        </p:cTn>
                                        <p:tgtEl>
                                          <p:spTgt spid="40961">
                                            <p:txEl>
                                              <p:pRg st="11" end="11"/>
                                            </p:txEl>
                                          </p:spTgt>
                                        </p:tgtEl>
                                        <p:attrNameLst>
                                          <p:attrName>ppt_x</p:attrName>
                                        </p:attrNameLst>
                                      </p:cBhvr>
                                    </p:anim>
                                    <p:anim by="(-#ppt_w*0.10)" calcmode="lin" valueType="num">
                                      <p:cBhvr>
                                        <p:cTn id="53" dur="250" autoRev="1" fill="hold">
                                          <p:stCondLst>
                                            <p:cond delay="0"/>
                                          </p:stCondLst>
                                        </p:cTn>
                                        <p:tgtEl>
                                          <p:spTgt spid="40961">
                                            <p:txEl>
                                              <p:pRg st="11" end="11"/>
                                            </p:txEl>
                                          </p:spTgt>
                                        </p:tgtEl>
                                        <p:attrNameLst>
                                          <p:attrName>ppt_y</p:attrName>
                                        </p:attrNameLst>
                                      </p:cBhvr>
                                    </p:anim>
                                    <p:animRot by="-480000">
                                      <p:cBhvr>
                                        <p:cTn id="54" dur="250" autoRev="1" fill="hold">
                                          <p:stCondLst>
                                            <p:cond delay="0"/>
                                          </p:stCondLst>
                                        </p:cTn>
                                        <p:tgtEl>
                                          <p:spTgt spid="40961">
                                            <p:txEl>
                                              <p:pRg st="11" end="11"/>
                                            </p:txEl>
                                          </p:spTgt>
                                        </p:tgtEl>
                                        <p:attrNameLst>
                                          <p:attrName>r</p:attrName>
                                        </p:attrNameLst>
                                      </p:cBhvr>
                                    </p:animRot>
                                  </p:childTnLst>
                                </p:cTn>
                              </p:par>
                              <p:par>
                                <p:cTn id="55" presetID="36" presetClass="emph" presetSubtype="0" fill="hold" nodeType="withEffect">
                                  <p:stCondLst>
                                    <p:cond delay="0"/>
                                  </p:stCondLst>
                                  <p:iterate type="lt">
                                    <p:tmPct val="10000"/>
                                  </p:iterate>
                                  <p:childTnLst>
                                    <p:animScale>
                                      <p:cBhvr>
                                        <p:cTn id="56" dur="250" autoRev="1" fill="hold">
                                          <p:stCondLst>
                                            <p:cond delay="0"/>
                                          </p:stCondLst>
                                        </p:cTn>
                                        <p:tgtEl>
                                          <p:spTgt spid="40961">
                                            <p:txEl>
                                              <p:pRg st="12" end="12"/>
                                            </p:txEl>
                                          </p:spTgt>
                                        </p:tgtEl>
                                      </p:cBhvr>
                                      <p:to x="80000" y="100000"/>
                                    </p:animScale>
                                    <p:anim by="(#ppt_w*0.10)" calcmode="lin" valueType="num">
                                      <p:cBhvr>
                                        <p:cTn id="57" dur="250" autoRev="1" fill="hold">
                                          <p:stCondLst>
                                            <p:cond delay="0"/>
                                          </p:stCondLst>
                                        </p:cTn>
                                        <p:tgtEl>
                                          <p:spTgt spid="40961">
                                            <p:txEl>
                                              <p:pRg st="12" end="12"/>
                                            </p:txEl>
                                          </p:spTgt>
                                        </p:tgtEl>
                                        <p:attrNameLst>
                                          <p:attrName>ppt_x</p:attrName>
                                        </p:attrNameLst>
                                      </p:cBhvr>
                                    </p:anim>
                                    <p:anim by="(-#ppt_w*0.10)" calcmode="lin" valueType="num">
                                      <p:cBhvr>
                                        <p:cTn id="58" dur="250" autoRev="1" fill="hold">
                                          <p:stCondLst>
                                            <p:cond delay="0"/>
                                          </p:stCondLst>
                                        </p:cTn>
                                        <p:tgtEl>
                                          <p:spTgt spid="40961">
                                            <p:txEl>
                                              <p:pRg st="12" end="12"/>
                                            </p:txEl>
                                          </p:spTgt>
                                        </p:tgtEl>
                                        <p:attrNameLst>
                                          <p:attrName>ppt_y</p:attrName>
                                        </p:attrNameLst>
                                      </p:cBhvr>
                                    </p:anim>
                                    <p:animRot by="-480000">
                                      <p:cBhvr>
                                        <p:cTn id="59" dur="250" autoRev="1" fill="hold">
                                          <p:stCondLst>
                                            <p:cond delay="0"/>
                                          </p:stCondLst>
                                        </p:cTn>
                                        <p:tgtEl>
                                          <p:spTgt spid="40961">
                                            <p:txEl>
                                              <p:pRg st="12" end="12"/>
                                            </p:txEl>
                                          </p:spTgt>
                                        </p:tgtEl>
                                        <p:attrNameLst>
                                          <p:attrName>r</p:attrName>
                                        </p:attrNameLst>
                                      </p:cBhvr>
                                    </p:animRot>
                                  </p:childTnLst>
                                </p:cTn>
                              </p:par>
                              <p:par>
                                <p:cTn id="60" presetID="36" presetClass="emph" presetSubtype="0" fill="hold" nodeType="withEffect">
                                  <p:stCondLst>
                                    <p:cond delay="0"/>
                                  </p:stCondLst>
                                  <p:iterate type="lt">
                                    <p:tmPct val="10000"/>
                                  </p:iterate>
                                  <p:childTnLst>
                                    <p:animScale>
                                      <p:cBhvr>
                                        <p:cTn id="61" dur="250" autoRev="1" fill="hold">
                                          <p:stCondLst>
                                            <p:cond delay="0"/>
                                          </p:stCondLst>
                                        </p:cTn>
                                        <p:tgtEl>
                                          <p:spTgt spid="40961">
                                            <p:txEl>
                                              <p:pRg st="13" end="13"/>
                                            </p:txEl>
                                          </p:spTgt>
                                        </p:tgtEl>
                                      </p:cBhvr>
                                      <p:to x="80000" y="100000"/>
                                    </p:animScale>
                                    <p:anim by="(#ppt_w*0.10)" calcmode="lin" valueType="num">
                                      <p:cBhvr>
                                        <p:cTn id="62" dur="250" autoRev="1" fill="hold">
                                          <p:stCondLst>
                                            <p:cond delay="0"/>
                                          </p:stCondLst>
                                        </p:cTn>
                                        <p:tgtEl>
                                          <p:spTgt spid="40961">
                                            <p:txEl>
                                              <p:pRg st="13" end="13"/>
                                            </p:txEl>
                                          </p:spTgt>
                                        </p:tgtEl>
                                        <p:attrNameLst>
                                          <p:attrName>ppt_x</p:attrName>
                                        </p:attrNameLst>
                                      </p:cBhvr>
                                    </p:anim>
                                    <p:anim by="(-#ppt_w*0.10)" calcmode="lin" valueType="num">
                                      <p:cBhvr>
                                        <p:cTn id="63" dur="250" autoRev="1" fill="hold">
                                          <p:stCondLst>
                                            <p:cond delay="0"/>
                                          </p:stCondLst>
                                        </p:cTn>
                                        <p:tgtEl>
                                          <p:spTgt spid="40961">
                                            <p:txEl>
                                              <p:pRg st="13" end="13"/>
                                            </p:txEl>
                                          </p:spTgt>
                                        </p:tgtEl>
                                        <p:attrNameLst>
                                          <p:attrName>ppt_y</p:attrName>
                                        </p:attrNameLst>
                                      </p:cBhvr>
                                    </p:anim>
                                    <p:animRot by="-480000">
                                      <p:cBhvr>
                                        <p:cTn id="64" dur="250" autoRev="1" fill="hold">
                                          <p:stCondLst>
                                            <p:cond delay="0"/>
                                          </p:stCondLst>
                                        </p:cTn>
                                        <p:tgtEl>
                                          <p:spTgt spid="40961">
                                            <p:txEl>
                                              <p:pRg st="13" end="13"/>
                                            </p:txEl>
                                          </p:spTgt>
                                        </p:tgtEl>
                                        <p:attrNameLst>
                                          <p:attrName>r</p:attrName>
                                        </p:attrNameLst>
                                      </p:cBhvr>
                                    </p:animRot>
                                  </p:childTnLst>
                                </p:cTn>
                              </p:par>
                              <p:par>
                                <p:cTn id="65" presetID="36" presetClass="emph" presetSubtype="0" fill="hold" nodeType="withEffect">
                                  <p:stCondLst>
                                    <p:cond delay="0"/>
                                  </p:stCondLst>
                                  <p:iterate type="lt">
                                    <p:tmPct val="10000"/>
                                  </p:iterate>
                                  <p:childTnLst>
                                    <p:animScale>
                                      <p:cBhvr>
                                        <p:cTn id="66" dur="250" autoRev="1" fill="hold">
                                          <p:stCondLst>
                                            <p:cond delay="0"/>
                                          </p:stCondLst>
                                        </p:cTn>
                                        <p:tgtEl>
                                          <p:spTgt spid="40961">
                                            <p:txEl>
                                              <p:pRg st="15" end="15"/>
                                            </p:txEl>
                                          </p:spTgt>
                                        </p:tgtEl>
                                      </p:cBhvr>
                                      <p:to x="80000" y="100000"/>
                                    </p:animScale>
                                    <p:anim by="(#ppt_w*0.10)" calcmode="lin" valueType="num">
                                      <p:cBhvr>
                                        <p:cTn id="67" dur="250" autoRev="1" fill="hold">
                                          <p:stCondLst>
                                            <p:cond delay="0"/>
                                          </p:stCondLst>
                                        </p:cTn>
                                        <p:tgtEl>
                                          <p:spTgt spid="40961">
                                            <p:txEl>
                                              <p:pRg st="15" end="15"/>
                                            </p:txEl>
                                          </p:spTgt>
                                        </p:tgtEl>
                                        <p:attrNameLst>
                                          <p:attrName>ppt_x</p:attrName>
                                        </p:attrNameLst>
                                      </p:cBhvr>
                                    </p:anim>
                                    <p:anim by="(-#ppt_w*0.10)" calcmode="lin" valueType="num">
                                      <p:cBhvr>
                                        <p:cTn id="68" dur="250" autoRev="1" fill="hold">
                                          <p:stCondLst>
                                            <p:cond delay="0"/>
                                          </p:stCondLst>
                                        </p:cTn>
                                        <p:tgtEl>
                                          <p:spTgt spid="40961">
                                            <p:txEl>
                                              <p:pRg st="15" end="15"/>
                                            </p:txEl>
                                          </p:spTgt>
                                        </p:tgtEl>
                                        <p:attrNameLst>
                                          <p:attrName>ppt_y</p:attrName>
                                        </p:attrNameLst>
                                      </p:cBhvr>
                                    </p:anim>
                                    <p:animRot by="-480000">
                                      <p:cBhvr>
                                        <p:cTn id="69" dur="250" autoRev="1" fill="hold">
                                          <p:stCondLst>
                                            <p:cond delay="0"/>
                                          </p:stCondLst>
                                        </p:cTn>
                                        <p:tgtEl>
                                          <p:spTgt spid="40961">
                                            <p:txEl>
                                              <p:pRg st="15" end="15"/>
                                            </p:txEl>
                                          </p:spTgt>
                                        </p:tgtEl>
                                        <p:attrNameLst>
                                          <p:attrName>r</p:attrName>
                                        </p:attrNameLst>
                                      </p:cBhvr>
                                    </p:animRot>
                                  </p:childTnLst>
                                </p:cTn>
                              </p:par>
                              <p:par>
                                <p:cTn id="70" presetID="36" presetClass="emph" presetSubtype="0" fill="hold" nodeType="withEffect">
                                  <p:stCondLst>
                                    <p:cond delay="0"/>
                                  </p:stCondLst>
                                  <p:iterate type="lt">
                                    <p:tmPct val="10000"/>
                                  </p:iterate>
                                  <p:childTnLst>
                                    <p:animScale>
                                      <p:cBhvr>
                                        <p:cTn id="71" dur="250" autoRev="1" fill="hold">
                                          <p:stCondLst>
                                            <p:cond delay="0"/>
                                          </p:stCondLst>
                                        </p:cTn>
                                        <p:tgtEl>
                                          <p:spTgt spid="40961">
                                            <p:txEl>
                                              <p:pRg st="16" end="16"/>
                                            </p:txEl>
                                          </p:spTgt>
                                        </p:tgtEl>
                                      </p:cBhvr>
                                      <p:to x="80000" y="100000"/>
                                    </p:animScale>
                                    <p:anim by="(#ppt_w*0.10)" calcmode="lin" valueType="num">
                                      <p:cBhvr>
                                        <p:cTn id="72" dur="250" autoRev="1" fill="hold">
                                          <p:stCondLst>
                                            <p:cond delay="0"/>
                                          </p:stCondLst>
                                        </p:cTn>
                                        <p:tgtEl>
                                          <p:spTgt spid="40961">
                                            <p:txEl>
                                              <p:pRg st="16" end="16"/>
                                            </p:txEl>
                                          </p:spTgt>
                                        </p:tgtEl>
                                        <p:attrNameLst>
                                          <p:attrName>ppt_x</p:attrName>
                                        </p:attrNameLst>
                                      </p:cBhvr>
                                    </p:anim>
                                    <p:anim by="(-#ppt_w*0.10)" calcmode="lin" valueType="num">
                                      <p:cBhvr>
                                        <p:cTn id="73" dur="250" autoRev="1" fill="hold">
                                          <p:stCondLst>
                                            <p:cond delay="0"/>
                                          </p:stCondLst>
                                        </p:cTn>
                                        <p:tgtEl>
                                          <p:spTgt spid="40961">
                                            <p:txEl>
                                              <p:pRg st="16" end="16"/>
                                            </p:txEl>
                                          </p:spTgt>
                                        </p:tgtEl>
                                        <p:attrNameLst>
                                          <p:attrName>ppt_y</p:attrName>
                                        </p:attrNameLst>
                                      </p:cBhvr>
                                    </p:anim>
                                    <p:animRot by="-480000">
                                      <p:cBhvr>
                                        <p:cTn id="74" dur="250" autoRev="1" fill="hold">
                                          <p:stCondLst>
                                            <p:cond delay="0"/>
                                          </p:stCondLst>
                                        </p:cTn>
                                        <p:tgtEl>
                                          <p:spTgt spid="40961">
                                            <p:txEl>
                                              <p:pRg st="16" end="16"/>
                                            </p:txEl>
                                          </p:spTgt>
                                        </p:tgtEl>
                                        <p:attrNameLst>
                                          <p:attrName>r</p:attrName>
                                        </p:attrNameLst>
                                      </p:cBhvr>
                                    </p:animRot>
                                  </p:childTnLst>
                                </p:cTn>
                              </p:par>
                              <p:par>
                                <p:cTn id="75" presetID="36" presetClass="emph" presetSubtype="0" fill="hold" nodeType="withEffect">
                                  <p:stCondLst>
                                    <p:cond delay="0"/>
                                  </p:stCondLst>
                                  <p:iterate type="lt">
                                    <p:tmPct val="10000"/>
                                  </p:iterate>
                                  <p:childTnLst>
                                    <p:animScale>
                                      <p:cBhvr>
                                        <p:cTn id="76" dur="250" autoRev="1" fill="hold">
                                          <p:stCondLst>
                                            <p:cond delay="0"/>
                                          </p:stCondLst>
                                        </p:cTn>
                                        <p:tgtEl>
                                          <p:spTgt spid="40961">
                                            <p:txEl>
                                              <p:pRg st="17" end="17"/>
                                            </p:txEl>
                                          </p:spTgt>
                                        </p:tgtEl>
                                      </p:cBhvr>
                                      <p:to x="80000" y="100000"/>
                                    </p:animScale>
                                    <p:anim by="(#ppt_w*0.10)" calcmode="lin" valueType="num">
                                      <p:cBhvr>
                                        <p:cTn id="77" dur="250" autoRev="1" fill="hold">
                                          <p:stCondLst>
                                            <p:cond delay="0"/>
                                          </p:stCondLst>
                                        </p:cTn>
                                        <p:tgtEl>
                                          <p:spTgt spid="40961">
                                            <p:txEl>
                                              <p:pRg st="17" end="17"/>
                                            </p:txEl>
                                          </p:spTgt>
                                        </p:tgtEl>
                                        <p:attrNameLst>
                                          <p:attrName>ppt_x</p:attrName>
                                        </p:attrNameLst>
                                      </p:cBhvr>
                                    </p:anim>
                                    <p:anim by="(-#ppt_w*0.10)" calcmode="lin" valueType="num">
                                      <p:cBhvr>
                                        <p:cTn id="78" dur="250" autoRev="1" fill="hold">
                                          <p:stCondLst>
                                            <p:cond delay="0"/>
                                          </p:stCondLst>
                                        </p:cTn>
                                        <p:tgtEl>
                                          <p:spTgt spid="40961">
                                            <p:txEl>
                                              <p:pRg st="17" end="17"/>
                                            </p:txEl>
                                          </p:spTgt>
                                        </p:tgtEl>
                                        <p:attrNameLst>
                                          <p:attrName>ppt_y</p:attrName>
                                        </p:attrNameLst>
                                      </p:cBhvr>
                                    </p:anim>
                                    <p:animRot by="-480000">
                                      <p:cBhvr>
                                        <p:cTn id="79" dur="250" autoRev="1" fill="hold">
                                          <p:stCondLst>
                                            <p:cond delay="0"/>
                                          </p:stCondLst>
                                        </p:cTn>
                                        <p:tgtEl>
                                          <p:spTgt spid="40961">
                                            <p:txEl>
                                              <p:pRg st="17" end="17"/>
                                            </p:txEl>
                                          </p:spTgt>
                                        </p:tgtEl>
                                        <p:attrNameLst>
                                          <p:attrName>r</p:attrName>
                                        </p:attrNameLst>
                                      </p:cBhvr>
                                    </p:animRot>
                                  </p:childTnLst>
                                </p:cTn>
                              </p:par>
                              <p:par>
                                <p:cTn id="80" presetID="36" presetClass="emph" presetSubtype="0" fill="hold" nodeType="withEffect">
                                  <p:stCondLst>
                                    <p:cond delay="0"/>
                                  </p:stCondLst>
                                  <p:iterate type="lt">
                                    <p:tmPct val="10000"/>
                                  </p:iterate>
                                  <p:childTnLst>
                                    <p:animScale>
                                      <p:cBhvr>
                                        <p:cTn id="81" dur="250" autoRev="1" fill="hold">
                                          <p:stCondLst>
                                            <p:cond delay="0"/>
                                          </p:stCondLst>
                                        </p:cTn>
                                        <p:tgtEl>
                                          <p:spTgt spid="40961">
                                            <p:txEl>
                                              <p:pRg st="18" end="18"/>
                                            </p:txEl>
                                          </p:spTgt>
                                        </p:tgtEl>
                                      </p:cBhvr>
                                      <p:to x="80000" y="100000"/>
                                    </p:animScale>
                                    <p:anim by="(#ppt_w*0.10)" calcmode="lin" valueType="num">
                                      <p:cBhvr>
                                        <p:cTn id="82" dur="250" autoRev="1" fill="hold">
                                          <p:stCondLst>
                                            <p:cond delay="0"/>
                                          </p:stCondLst>
                                        </p:cTn>
                                        <p:tgtEl>
                                          <p:spTgt spid="40961">
                                            <p:txEl>
                                              <p:pRg st="18" end="18"/>
                                            </p:txEl>
                                          </p:spTgt>
                                        </p:tgtEl>
                                        <p:attrNameLst>
                                          <p:attrName>ppt_x</p:attrName>
                                        </p:attrNameLst>
                                      </p:cBhvr>
                                    </p:anim>
                                    <p:anim by="(-#ppt_w*0.10)" calcmode="lin" valueType="num">
                                      <p:cBhvr>
                                        <p:cTn id="83" dur="250" autoRev="1" fill="hold">
                                          <p:stCondLst>
                                            <p:cond delay="0"/>
                                          </p:stCondLst>
                                        </p:cTn>
                                        <p:tgtEl>
                                          <p:spTgt spid="40961">
                                            <p:txEl>
                                              <p:pRg st="18" end="18"/>
                                            </p:txEl>
                                          </p:spTgt>
                                        </p:tgtEl>
                                        <p:attrNameLst>
                                          <p:attrName>ppt_y</p:attrName>
                                        </p:attrNameLst>
                                      </p:cBhvr>
                                    </p:anim>
                                    <p:animRot by="-480000">
                                      <p:cBhvr>
                                        <p:cTn id="84" dur="250" autoRev="1" fill="hold">
                                          <p:stCondLst>
                                            <p:cond delay="0"/>
                                          </p:stCondLst>
                                        </p:cTn>
                                        <p:tgtEl>
                                          <p:spTgt spid="40961">
                                            <p:txEl>
                                              <p:pRg st="18" end="18"/>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5" restart="whenNotActive" fill="hold" evtFilter="cancelBubble" nodeType="interactiveSeq">
                <p:stCondLst>
                  <p:cond evt="onClick" delay="0">
                    <p:tgtEl>
                      <p:spTgt spid="5"/>
                    </p:tgtEl>
                  </p:cond>
                </p:stCondLst>
                <p:endSync evt="end" delay="0">
                  <p:rtn val="all"/>
                </p:endSync>
                <p:childTnLst>
                  <p:par>
                    <p:cTn id="86" fill="hold">
                      <p:stCondLst>
                        <p:cond delay="0"/>
                      </p:stCondLst>
                      <p:childTnLst>
                        <p:par>
                          <p:cTn id="87" fill="hold">
                            <p:stCondLst>
                              <p:cond delay="0"/>
                            </p:stCondLst>
                            <p:childTnLst>
                              <p:par>
                                <p:cTn id="88" presetID="1" presetClass="mediacall" presetSubtype="0" fill="hold" nodeType="clickEffect">
                                  <p:stCondLst>
                                    <p:cond delay="0"/>
                                  </p:stCondLst>
                                  <p:childTnLst>
                                    <p:cmd type="call" cmd="playFrom(0.0)">
                                      <p:cBhvr>
                                        <p:cTn id="89" dur="113130" fill="hold"/>
                                        <p:tgtEl>
                                          <p:spTgt spid="5"/>
                                        </p:tgtEl>
                                      </p:cBhvr>
                                    </p:cmd>
                                  </p:childTnLst>
                                </p:cTn>
                              </p:par>
                            </p:childTnLst>
                          </p:cTn>
                        </p:par>
                      </p:childTnLst>
                    </p:cTn>
                  </p:par>
                </p:childTnLst>
              </p:cTn>
              <p:nextCondLst>
                <p:cond evt="onClick" delay="0">
                  <p:tgtEl>
                    <p:spTgt spid="5"/>
                  </p:tgtEl>
                </p:cond>
              </p:nextCondLst>
            </p:seq>
            <p:audio>
              <p:cMediaNode>
                <p:cTn id="90"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231</TotalTime>
  <Words>328</Words>
  <Application>Microsoft Office PowerPoint</Application>
  <PresentationFormat>Экран (4:3)</PresentationFormat>
  <Paragraphs>54</Paragraphs>
  <Slides>16</Slides>
  <Notes>0</Notes>
  <HiddenSlides>0</HiddenSlides>
  <MMClips>1</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Эркер</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какое право нарушил или каким правом воспользовался этот сказочный герой. 1. Баба Яга (нарушила право на свободу, воспользовалась правом передвижения). 2. Лиса (колобок) (нарушила право на личную неприкосновенность) 3. Медведь (Теремок) - (нарушил право на неприкосновенность жилища). 4. Волк (Три поросенка) - (нарушил право на неприкосновенность жилища). 5. Колобок (воспользовался правом свободы передвижения). 6. Знайка (воспользовался правом на образование). 7. Герои простоквашино (воспользовались правом на отдых). 8. Звери из Айболита (воспользовались правом на медицинскую помощь). 9. Чебурашка и Гена (воспользовались правом на труд). 10. Наф-наф (воспользовался правом на труд). </vt:lpstr>
      <vt:lpstr>Презентация PowerPoint</vt:lpstr>
      <vt:lpstr>давайте попробуем применить Конституцию к сказкам. Я буду задавать вопросы, а вы должны продумать, какое право нарушено. 1. В какой сказке и кто нарушил право зайчика на неприкосновенность жилища? (Нарушила Лиса в сказке «Лиса и Заяц».)  2. Кто воспользовался правом на свободное передвижение? (Лягушка-путешественница, Старик Хоттабыч, Элли из Изумрудного города.) 3. В какой сказке и кто нарушил право на свободу, свободный труд за вознаграждение и держал героев в рабстве? («Приключения Буратино». Карабас-Барабас.) 4. Кто пользуется правом свободного передвижения на нетрадиционном летательном аппарате? (Баба Яга.) 5. Кто нарушил право на свободу и держал Кая в холодном плену? (Снежная королева.) 6. Кто пользовался правом вести подсобное хозяйство и вырастил гигантский урожай? (Дед из сказки «Репка».)</vt:lpstr>
      <vt:lpstr>Подведение итогов: - Что нового вы узнали сегодня? - Когда и где была принята Конституция РФ? - Какие права обеспечивает гражданам Основной Закон нашего государства? - Какие обязанности для человека определяет Конституция? - Что должен делать каждый школьник, чтобы быть настоящим гражданином нашего государства? - Зачем нужно прилежно учиться каждому ученику? </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Государственные символы Чеченской Республики.</dc:title>
  <dc:creator>FoM</dc:creator>
  <cp:lastModifiedBy>999</cp:lastModifiedBy>
  <cp:revision>41</cp:revision>
  <dcterms:created xsi:type="dcterms:W3CDTF">2013-03-27T07:37:03Z</dcterms:created>
  <dcterms:modified xsi:type="dcterms:W3CDTF">2018-03-20T14:00:14Z</dcterms:modified>
</cp:coreProperties>
</file>