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58" r:id="rId3"/>
    <p:sldId id="262" r:id="rId4"/>
    <p:sldId id="283" r:id="rId5"/>
    <p:sldId id="256" r:id="rId6"/>
    <p:sldId id="259" r:id="rId7"/>
    <p:sldId id="261" r:id="rId8"/>
    <p:sldId id="260" r:id="rId9"/>
    <p:sldId id="263" r:id="rId10"/>
    <p:sldId id="284" r:id="rId11"/>
    <p:sldId id="257" r:id="rId12"/>
    <p:sldId id="265" r:id="rId13"/>
    <p:sldId id="285" r:id="rId14"/>
    <p:sldId id="264" r:id="rId15"/>
    <p:sldId id="289" r:id="rId16"/>
    <p:sldId id="269" r:id="rId17"/>
    <p:sldId id="268" r:id="rId18"/>
    <p:sldId id="267" r:id="rId19"/>
    <p:sldId id="286" r:id="rId20"/>
    <p:sldId id="276" r:id="rId21"/>
    <p:sldId id="277" r:id="rId22"/>
    <p:sldId id="278" r:id="rId23"/>
    <p:sldId id="287" r:id="rId24"/>
    <p:sldId id="279" r:id="rId25"/>
    <p:sldId id="280" r:id="rId26"/>
    <p:sldId id="281" r:id="rId27"/>
    <p:sldId id="266" r:id="rId28"/>
    <p:sldId id="271" r:id="rId29"/>
    <p:sldId id="270" r:id="rId30"/>
    <p:sldId id="272" r:id="rId31"/>
    <p:sldId id="275" r:id="rId32"/>
    <p:sldId id="288" r:id="rId33"/>
    <p:sldId id="274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89A6F3-F821-4630-B561-6416823075E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D6C1F8-E469-48BB-9B82-ECA40A274E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Класс: 9 «А»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Дата: 22.01.2018г.</a:t>
            </a:r>
            <a:br>
              <a:rPr lang="ru-RU" sz="1400" i="1" dirty="0" smtClean="0">
                <a:solidFill>
                  <a:srgbClr val="FF0000"/>
                </a:solidFill>
              </a:rPr>
            </a:br>
            <a:r>
              <a:rPr lang="ru-RU" sz="1400" i="1" dirty="0" smtClean="0">
                <a:solidFill>
                  <a:srgbClr val="FF0000"/>
                </a:solidFill>
              </a:rPr>
              <a:t>Учитель: </a:t>
            </a:r>
            <a:r>
              <a:rPr lang="ru-RU" sz="1400" i="1" dirty="0" err="1" smtClean="0">
                <a:solidFill>
                  <a:srgbClr val="FF0000"/>
                </a:solidFill>
              </a:rPr>
              <a:t>Ульбиева</a:t>
            </a:r>
            <a:r>
              <a:rPr lang="ru-RU" sz="1400" i="1" dirty="0" smtClean="0">
                <a:solidFill>
                  <a:srgbClr val="FF0000"/>
                </a:solidFill>
              </a:rPr>
              <a:t> Х.В.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Открытый урок по обществознанию на тему «Конституция РФ»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28" y="1443357"/>
            <a:ext cx="5557760" cy="42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4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4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20000"/>
          </a:bodyPr>
          <a:lstStyle/>
          <a:p>
            <a:pPr marL="4572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Вопросы для 2-й команды: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1.Сколько автономных областей насчитывается в России?    (одна)    Назовите</a:t>
            </a:r>
            <a:r>
              <a:rPr lang="ru-RU" dirty="0" smtClean="0">
                <a:latin typeface="Times New Roman"/>
              </a:rPr>
              <a:t>?</a:t>
            </a:r>
            <a:r>
              <a:rPr lang="ru-RU" dirty="0">
                <a:latin typeface="Times New Roman"/>
              </a:rPr>
              <a:t>	</a:t>
            </a:r>
            <a:r>
              <a:rPr lang="ru-RU" dirty="0" smtClean="0">
                <a:latin typeface="Times New Roman"/>
              </a:rPr>
              <a:t>                                            (</a:t>
            </a:r>
            <a:r>
              <a:rPr lang="ru-RU" dirty="0">
                <a:latin typeface="Times New Roman"/>
              </a:rPr>
              <a:t>Еврейская автономная область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2.Форма государственного устройства России? 	(федерация).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3.Устойчивая правовая связь человека с государством? 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(</a:t>
            </a:r>
            <a:r>
              <a:rPr lang="ru-RU" dirty="0">
                <a:latin typeface="Times New Roman"/>
              </a:rPr>
              <a:t>гражданство</a:t>
            </a:r>
            <a:r>
              <a:rPr lang="ru-RU" dirty="0" smtClean="0">
                <a:latin typeface="Times New Roman"/>
              </a:rPr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4. Кто может лишить россиянина его гражданства?        (никто)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5.Кто может ввести в России внутренние таможенные границы между субъектами РФ?   (никто).</a:t>
            </a: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916832"/>
            <a:ext cx="46805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4" y="1540708"/>
            <a:ext cx="102741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944216" cy="34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2" y="3670755"/>
            <a:ext cx="215435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7" y="4365104"/>
            <a:ext cx="1334616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13350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</a:rPr>
              <a:t>6. Самостоятельность и взаимоконтроль законодательной, исполнительной и судебной властей реализует принцип ... (разделения властей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7.Какие названные в тексте Конституция органы народовластия  не входят в систему государственных органов власти? (органы местного самоуправления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8.Главенствующая религия в Российской Федерации? </a:t>
            </a:r>
            <a:r>
              <a:rPr lang="ru-RU" dirty="0" smtClean="0">
                <a:latin typeface="Times New Roman"/>
              </a:rPr>
              <a:t>             (</a:t>
            </a:r>
            <a:r>
              <a:rPr lang="ru-RU" dirty="0">
                <a:latin typeface="Times New Roman"/>
              </a:rPr>
              <a:t>быть не может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9.Где изложены основы конституционного строя Российской Федерации? (в главе первой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10.С какого возраста наступает полная дееспособность гражданина Российской Федерации?	(с 18 лет).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288032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468052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1" y="3408936"/>
            <a:ext cx="22254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05" y="4365104"/>
            <a:ext cx="231369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5301208"/>
            <a:ext cx="1706264" cy="42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6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0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«ПРАВА И СВОБОДЫ ЧЕЛОВЕКА 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ГРАЖДАНИНА»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3004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«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ВСТАВЬ ПРОПУЩЕННОЕ СЛОВО». </a:t>
            </a:r>
            <a:endParaRPr lang="ru-RU" dirty="0"/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(команды получают задание вставить пропущенные слова в текст о Конституции Российской Федерации) </a:t>
            </a:r>
            <a:endParaRPr lang="ru-RU" dirty="0"/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Российская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Федерация – Россия – есть демократическое, федеративное, ___________ государство с ___________ формой правления. Признание, соблюдение и защита _________________                   </a:t>
            </a:r>
            <a:endParaRPr lang="ru-RU" dirty="0"/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обязанность государства. Российская Федерация состоит из республик, краёв, городов федерального значения, __________ , __________ - равноправных субъектов РФ. Каждый гражданин России обладает на её территории всеми ___________ и несёт __________ , предусмотренные _________.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4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2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Правильный ответ: </a:t>
            </a:r>
            <a:endParaRPr lang="ru-RU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Российская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Федерация – Россия – есть демократическое, федеративное,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правовое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государство с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республиканской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формой правления. Признание, соблюдение и защита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прав и свобод человека и гражданина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- обязанность государства. РФ состоит из республик, краёв, городов федерального значения,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автономной области, автономных округов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- равноправных субъектов РФ. Каждый гражданин РФ обладает на её территории всеми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правами и свободами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 несёт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равные обязанности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предусмотренные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Конституцией Российской Федерации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1                     2                      3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4                      5                     6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1602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4482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3042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0" y="3933056"/>
            <a:ext cx="21585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8059"/>
            <a:ext cx="2448272" cy="19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3786"/>
            <a:ext cx="2304256" cy="19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44113"/>
              </p:ext>
            </p:extLst>
          </p:nvPr>
        </p:nvGraphicFramePr>
        <p:xfrm>
          <a:off x="503238" y="530225"/>
          <a:ext cx="818356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594"/>
                <a:gridCol w="5626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Порядковый номер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Права и свободы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на образование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3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избирать и быть избранным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3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свободное вероисповедание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на мирные собрания, митинги, пикетирования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демонстрациях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3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3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 на труд</a:t>
                      </a:r>
                      <a:endParaRPr lang="ru-RU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5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Ход урока</a:t>
            </a: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ru-RU" b="1" i="1" dirty="0" smtClean="0">
                <a:solidFill>
                  <a:srgbClr val="FF0000"/>
                </a:solidFill>
              </a:rPr>
              <a:t>.Организационный момент.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Приветствие.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20624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Давайте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улыбнемся друг другу. Пусть сегодняшний урок принесет нам всем радость общения. Сегодня на уроке, ребята, вас ожидает много интересных заданий, новых открытий, а помощниками вам будут: внимание, находчивость, смекалка.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Подготовка к уроку.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344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200" dirty="0" smtClean="0"/>
              <a:t>какие права человека и гражданина нарушил тот или иной сказочный персонаж или  какими правами воспользовался.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84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2966"/>
            <a:ext cx="8183880" cy="56443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Кощей Бессмертный                                                                                           из сказки  «Царевна –лягушка»</a:t>
            </a:r>
          </a:p>
          <a:p>
            <a:pPr marL="0" indent="0" algn="ctr">
              <a:buNone/>
            </a:pP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Нарушил право на свободу-держал в плену Василису Прекрасную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6624" cy="3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93304" y="5276056"/>
            <a:ext cx="7467128" cy="673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 из  сказки «Колобок»</a:t>
            </a: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Нарушила право на личную неприкосновенность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9685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5013176"/>
            <a:ext cx="54006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6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 из сказки «Теремок»,                                   волк из сказки «Три поросенка»</a:t>
            </a: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Нарушил право на неприкосновенность жилища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15719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3" y="1468049"/>
            <a:ext cx="3956958" cy="356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60" y="1484784"/>
            <a:ext cx="3888432" cy="353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 из сказки «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йболит»</a:t>
            </a: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Воспользовались правом на медицинскую помощь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4869160"/>
            <a:ext cx="56166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606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Воспользовались на руд и частную собственность – построили избушки и владели ими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Три поросенка, заяц из сказки «Лиса и заяц»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2755" r="10340" b="18818"/>
          <a:stretch/>
        </p:blipFill>
        <p:spPr bwMode="auto">
          <a:xfrm>
            <a:off x="487693" y="1556792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013176"/>
            <a:ext cx="81369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КОНКУРС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«НАШИ ОБЯЗАННОСТИ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» 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Основные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обязанности гражданина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РФ: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ru-RU" dirty="0">
                <a:latin typeface="Times New Roman"/>
              </a:rPr>
              <a:t>1.ст.57 платить </a:t>
            </a:r>
            <a:r>
              <a:rPr lang="ru-RU" dirty="0" smtClean="0">
                <a:latin typeface="Times New Roman"/>
              </a:rPr>
              <a:t>налоги;</a:t>
            </a:r>
            <a:endParaRPr lang="ru-RU" dirty="0"/>
          </a:p>
          <a:p>
            <a:r>
              <a:rPr lang="ru-RU" dirty="0">
                <a:latin typeface="Times New Roman"/>
              </a:rPr>
              <a:t>2.ст.58 сохранять природу и окружающую среду, бережно относиться к природному </a:t>
            </a:r>
            <a:r>
              <a:rPr lang="ru-RU" dirty="0" smtClean="0">
                <a:latin typeface="Times New Roman"/>
              </a:rPr>
              <a:t>богатству;</a:t>
            </a:r>
            <a:endParaRPr lang="ru-RU" dirty="0"/>
          </a:p>
          <a:p>
            <a:r>
              <a:rPr lang="ru-RU" dirty="0">
                <a:latin typeface="Times New Roman"/>
              </a:rPr>
              <a:t>3. ст.59 защита </a:t>
            </a:r>
            <a:r>
              <a:rPr lang="ru-RU" dirty="0" smtClean="0">
                <a:latin typeface="Times New Roman"/>
              </a:rPr>
              <a:t>Отечества;</a:t>
            </a:r>
            <a:endParaRPr lang="ru-RU" dirty="0"/>
          </a:p>
          <a:p>
            <a:r>
              <a:rPr lang="ru-RU" dirty="0">
                <a:latin typeface="Times New Roman"/>
              </a:rPr>
              <a:t>4. ст.44 п.3 сохранять историческое и культурное наследие, беречь памятники истории и </a:t>
            </a:r>
            <a:r>
              <a:rPr lang="ru-RU" dirty="0" smtClean="0">
                <a:latin typeface="Times New Roman"/>
              </a:rPr>
              <a:t>культуры;</a:t>
            </a:r>
            <a:endParaRPr lang="ru-RU" dirty="0"/>
          </a:p>
          <a:p>
            <a:r>
              <a:rPr lang="ru-RU" dirty="0">
                <a:latin typeface="Times New Roman"/>
              </a:rPr>
              <a:t>5.ст.43 п.3 обязанность родителей и лиц, их заменяющих обеспечить получение детьми основного общего </a:t>
            </a:r>
            <a:r>
              <a:rPr lang="ru-RU" dirty="0" smtClean="0">
                <a:latin typeface="Times New Roman"/>
              </a:rPr>
              <a:t>образования;</a:t>
            </a:r>
            <a:endParaRPr lang="ru-RU" dirty="0"/>
          </a:p>
          <a:p>
            <a:r>
              <a:rPr lang="ru-RU" dirty="0">
                <a:latin typeface="Times New Roman"/>
              </a:rPr>
              <a:t>6.ст.38 п. 2,3 забота о детях, их воспитание – равное право и обязанность родителей, трудоспособные дети, достигшие 18 лет, должны заботиться о нетрудоспособных </a:t>
            </a:r>
            <a:r>
              <a:rPr lang="ru-RU" dirty="0" smtClean="0">
                <a:latin typeface="Times New Roman"/>
              </a:rPr>
              <a:t>родителях;</a:t>
            </a:r>
            <a:endParaRPr lang="ru-RU" dirty="0"/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1"/>
            <a:ext cx="7992888" cy="4064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/>
              </a:rPr>
              <a:t>КОНКУРС </a:t>
            </a:r>
            <a:r>
              <a:rPr lang="ru-RU" sz="2400" i="1" dirty="0">
                <a:solidFill>
                  <a:srgbClr val="FF0000"/>
                </a:solidFill>
                <a:latin typeface="Times New Roman"/>
              </a:rPr>
              <a:t>«КОНСТИТУЦИОННЫЕ ТЕРМИНЫ» </a:t>
            </a:r>
            <a:endParaRPr lang="ru-RU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</a:rPr>
              <a:t>Задание: </a:t>
            </a:r>
            <a:r>
              <a:rPr lang="ru-RU" sz="2400" dirty="0" smtClean="0">
                <a:latin typeface="Times New Roman"/>
              </a:rPr>
              <a:t>по </a:t>
            </a:r>
            <a:r>
              <a:rPr lang="ru-RU" sz="2400" dirty="0">
                <a:latin typeface="Times New Roman"/>
              </a:rPr>
              <a:t>подсказкам определить о каком термине, встречающемся в Конституции РФ, идёт речь. Итак</a:t>
            </a:r>
            <a:r>
              <a:rPr lang="ru-RU" sz="2400" dirty="0" smtClean="0">
                <a:latin typeface="Times New Roman"/>
              </a:rPr>
              <a:t>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u="sng" dirty="0">
                <a:latin typeface="Times New Roman"/>
              </a:rPr>
              <a:t>1 термин: (конституция)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- русские крестьяне считали, что так зовут жену Наполеона Бонапарта,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-</a:t>
            </a:r>
            <a:r>
              <a:rPr lang="ru-RU" dirty="0">
                <a:latin typeface="Times New Roman"/>
              </a:rPr>
              <a:t>одно из значений - построение;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-в биологии - индивидуальные физиологические и анатомические особенности;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-на латинском - установление;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-в политике - основной закон государства;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2230016"/>
            <a:ext cx="230425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4888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3357"/>
            <a:ext cx="4968552" cy="3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7" y="4077072"/>
            <a:ext cx="772155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7" y="4869160"/>
            <a:ext cx="5129269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8" y="5401086"/>
            <a:ext cx="651331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u="sng" dirty="0">
                <a:latin typeface="Times New Roman"/>
              </a:rPr>
              <a:t>2 термин: (государство</a:t>
            </a:r>
            <a:r>
              <a:rPr lang="ru-RU" sz="4400" u="sng" dirty="0" smtClean="0">
                <a:latin typeface="Times New Roman"/>
              </a:rPr>
              <a:t>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-имеет свою структуру;</a:t>
            </a:r>
            <a:endParaRPr lang="ru-RU" sz="4400" dirty="0"/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-имеет свои специальные органы для реализации своих полномочий;</a:t>
            </a:r>
            <a:endParaRPr lang="ru-RU" sz="4400" dirty="0"/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-появилось в глубокой древности;</a:t>
            </a:r>
            <a:endParaRPr lang="ru-RU" sz="4400" dirty="0"/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  <a:endParaRPr lang="ru-RU" sz="4400" dirty="0"/>
          </a:p>
          <a:p>
            <a:pPr marL="0" indent="0">
              <a:buNone/>
            </a:pPr>
            <a:r>
              <a:rPr lang="ru-RU" sz="4400" dirty="0">
                <a:latin typeface="Times New Roman"/>
              </a:rPr>
              <a:t>-оно различается по форме правления, по способу осуществления власти</a:t>
            </a:r>
            <a:endParaRPr lang="ru-RU" sz="4400" dirty="0"/>
          </a:p>
          <a:p>
            <a:pPr marL="0" indent="0">
              <a:buNone/>
            </a:pPr>
            <a:endParaRPr lang="ru-RU" sz="4400" dirty="0" smtClean="0">
              <a:latin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1002" y="620688"/>
            <a:ext cx="262907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43204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5" y="2060848"/>
            <a:ext cx="698633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64087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5" y="3286323"/>
            <a:ext cx="7994443" cy="12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8" y="4509120"/>
            <a:ext cx="7745206" cy="9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.Актуализация опорных знаний.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Конституция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-Когда была принята Конституция РФ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каком Президенте РФ была принята ныне действующая Конституция РФ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Мотивационный этап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/>
              </a:rPr>
              <a:t>Скажите, пожалуйста, какими документами вы пользуетесь, когда необходимо удостоверить вашу личность. </a:t>
            </a:r>
            <a:r>
              <a:rPr lang="ru-RU" dirty="0" smtClean="0">
                <a:latin typeface="Times New Roman"/>
              </a:rPr>
              <a:t>                                                 (</a:t>
            </a:r>
            <a:r>
              <a:rPr lang="ru-RU" dirty="0">
                <a:latin typeface="Times New Roman"/>
              </a:rPr>
              <a:t>Паспорт, свидетельство о рождении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/>
              </a:rPr>
              <a:t>Какую информацию можно извлечь из паспорта? </a:t>
            </a:r>
            <a:r>
              <a:rPr lang="ru-RU" dirty="0" smtClean="0">
                <a:latin typeface="Times New Roman"/>
              </a:rPr>
              <a:t>                                                              (</a:t>
            </a:r>
            <a:r>
              <a:rPr lang="ru-RU" dirty="0">
                <a:latin typeface="Times New Roman"/>
              </a:rPr>
              <a:t>ФИО, год рождения, прописка, гражданство, семейное положение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/>
              </a:rPr>
              <a:t>А какой документ будет подтверждать ваше положение учащегося? (дневник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/>
              </a:rPr>
              <a:t>Какую информацию можно извлечь из дневника? </a:t>
            </a:r>
            <a:r>
              <a:rPr lang="ru-RU" dirty="0" smtClean="0">
                <a:latin typeface="Times New Roman"/>
              </a:rPr>
              <a:t>                                 (</a:t>
            </a:r>
            <a:r>
              <a:rPr lang="ru-RU" dirty="0">
                <a:latin typeface="Times New Roman"/>
              </a:rPr>
              <a:t>расписание уроков, ФИО преподавателей  т.д</a:t>
            </a:r>
            <a:r>
              <a:rPr lang="ru-RU" dirty="0" smtClean="0">
                <a:latin typeface="Times New Roman"/>
              </a:rPr>
              <a:t>.)</a:t>
            </a:r>
          </a:p>
          <a:p>
            <a:endParaRPr lang="ru-RU" dirty="0"/>
          </a:p>
          <a:p>
            <a:r>
              <a:rPr lang="ru-RU" dirty="0">
                <a:latin typeface="Times New Roman"/>
              </a:rPr>
              <a:t>Как вы считаете, а у государства есть подобный документ? (Да).</a:t>
            </a:r>
            <a:endParaRPr lang="ru-RU" dirty="0"/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3183" y="3849017"/>
            <a:ext cx="659740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2446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09057"/>
            <a:ext cx="1021854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2" y="5025206"/>
            <a:ext cx="54435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23529"/>
            <a:ext cx="778346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8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Times New Roman"/>
              </a:rPr>
              <a:t>3 термин (республика</a:t>
            </a:r>
            <a:r>
              <a:rPr lang="ru-RU" u="sng" dirty="0" smtClean="0">
                <a:latin typeface="Times New Roman"/>
              </a:rPr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-возникла в Древней Греции</a:t>
            </a:r>
            <a:r>
              <a:rPr lang="ru-RU" dirty="0" smtClean="0">
                <a:latin typeface="Times New Roman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-на латыни - общественное дело</a:t>
            </a:r>
            <a:r>
              <a:rPr lang="ru-RU" dirty="0" smtClean="0">
                <a:latin typeface="Times New Roman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-ради неё Робеспьер отправлял на гильотину других и был казнён сам</a:t>
            </a:r>
            <a:r>
              <a:rPr lang="ru-RU" dirty="0" smtClean="0">
                <a:latin typeface="Times New Roman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-это форма правления</a:t>
            </a:r>
            <a:r>
              <a:rPr lang="ru-RU" dirty="0" smtClean="0">
                <a:latin typeface="Times New Roman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-бывает парламентской и </a:t>
            </a:r>
            <a:r>
              <a:rPr lang="ru-RU" dirty="0" smtClean="0">
                <a:latin typeface="Times New Roman"/>
              </a:rPr>
              <a:t>президентской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548680"/>
            <a:ext cx="208823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12776"/>
            <a:ext cx="44644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3" y="2348880"/>
            <a:ext cx="513298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9699"/>
            <a:ext cx="6984776" cy="7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9" y="4365105"/>
            <a:ext cx="36434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3" y="5157192"/>
            <a:ext cx="621310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КОНКУРС «МАЛАЯ РОДИНА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»</a:t>
            </a:r>
            <a:endParaRPr lang="en-US" b="1" i="1" dirty="0" smtClean="0">
              <a:solidFill>
                <a:srgbClr val="FF0000"/>
              </a:solidFill>
              <a:latin typeface="Times New Roman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1)Законодательный </a:t>
            </a:r>
            <a:r>
              <a:rPr lang="ru-RU" dirty="0">
                <a:latin typeface="Times New Roman"/>
              </a:rPr>
              <a:t>орган власти  Чеченской Республики (Парламент</a:t>
            </a:r>
            <a:r>
              <a:rPr lang="ru-RU" dirty="0" smtClean="0">
                <a:latin typeface="Times New Roman"/>
              </a:rPr>
              <a:t>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2) </a:t>
            </a:r>
            <a:r>
              <a:rPr lang="ru-RU" dirty="0" smtClean="0">
                <a:latin typeface="Times New Roman"/>
              </a:rPr>
              <a:t>Исполнительный </a:t>
            </a:r>
            <a:r>
              <a:rPr lang="ru-RU" dirty="0">
                <a:latin typeface="Times New Roman"/>
              </a:rPr>
              <a:t>орган власти Чеченская  Республики </a:t>
            </a:r>
            <a:r>
              <a:rPr lang="ru-RU" dirty="0" smtClean="0">
                <a:latin typeface="Times New Roman"/>
              </a:rPr>
              <a:t>                                      (</a:t>
            </a:r>
            <a:r>
              <a:rPr lang="ru-RU" dirty="0">
                <a:latin typeface="Times New Roman"/>
              </a:rPr>
              <a:t>Глава республики, Правительство ЧР) </a:t>
            </a:r>
            <a:r>
              <a:rPr lang="ru-RU" dirty="0" smtClean="0">
                <a:latin typeface="Times New Roman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3) </a:t>
            </a:r>
            <a:r>
              <a:rPr lang="ru-RU" dirty="0" smtClean="0">
                <a:latin typeface="Times New Roman"/>
              </a:rPr>
              <a:t>Судебная </a:t>
            </a:r>
            <a:r>
              <a:rPr lang="ru-RU" dirty="0">
                <a:latin typeface="Times New Roman"/>
              </a:rPr>
              <a:t>власть в республике осуществляется</a:t>
            </a:r>
            <a:r>
              <a:rPr lang="ru-RU" dirty="0" smtClean="0">
                <a:latin typeface="Times New Roman"/>
              </a:rPr>
              <a:t>...                                                (</a:t>
            </a:r>
            <a:r>
              <a:rPr lang="ru-RU" dirty="0">
                <a:latin typeface="Times New Roman"/>
              </a:rPr>
              <a:t>судом: Верховный Суд ЧР, Арбитражный Суд ЧР, Конституционный Суд ЧР, районные, мировые суды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 4) Административно- территориальная единица </a:t>
            </a:r>
            <a:r>
              <a:rPr lang="ru-RU" dirty="0" smtClean="0">
                <a:latin typeface="Times New Roman"/>
              </a:rPr>
              <a:t>ЧР</a:t>
            </a:r>
            <a:r>
              <a:rPr lang="en-US" dirty="0" smtClean="0">
                <a:latin typeface="Times New Roman"/>
              </a:rPr>
              <a:t>?</a:t>
            </a:r>
            <a:r>
              <a:rPr lang="ru-RU" dirty="0" smtClean="0">
                <a:latin typeface="Times New Roman"/>
              </a:rPr>
              <a:t>(районы)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5) Сколько районов и городов республиканского значения? </a:t>
            </a:r>
            <a:r>
              <a:rPr lang="ru-RU" dirty="0" smtClean="0">
                <a:latin typeface="Times New Roman"/>
              </a:rPr>
              <a:t>            (</a:t>
            </a:r>
            <a:r>
              <a:rPr lang="ru-RU" dirty="0">
                <a:latin typeface="Times New Roman"/>
              </a:rPr>
              <a:t>15 районов, 5 городов республиканского значения:  </a:t>
            </a:r>
            <a:r>
              <a:rPr lang="ru-RU" dirty="0" err="1" smtClean="0">
                <a:latin typeface="Times New Roman"/>
              </a:rPr>
              <a:t>Грозный,Аргун,Гудермес,Шали,Урус-Мартан</a:t>
            </a:r>
            <a:r>
              <a:rPr lang="ru-RU" dirty="0">
                <a:latin typeface="Times New Roman"/>
              </a:rPr>
              <a:t>).</a:t>
            </a:r>
            <a:endParaRPr lang="ru-RU" dirty="0"/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18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" y="2348880"/>
            <a:ext cx="500985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8" y="3231810"/>
            <a:ext cx="6515879" cy="6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21" y="4077070"/>
            <a:ext cx="144016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7" y="5013176"/>
            <a:ext cx="652201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92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</a:rPr>
              <a:t>6)Государственные </a:t>
            </a:r>
            <a:r>
              <a:rPr lang="ru-RU" dirty="0">
                <a:latin typeface="Times New Roman"/>
              </a:rPr>
              <a:t>языки ЧР (русский и чеченский</a:t>
            </a:r>
            <a:r>
              <a:rPr lang="ru-RU" dirty="0" smtClean="0">
                <a:latin typeface="Times New Roman"/>
              </a:rPr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7) К</a:t>
            </a:r>
            <a:r>
              <a:rPr lang="ru-RU" dirty="0" smtClean="0">
                <a:latin typeface="Times New Roman"/>
              </a:rPr>
              <a:t>ем </a:t>
            </a:r>
            <a:r>
              <a:rPr lang="ru-RU" dirty="0">
                <a:latin typeface="Times New Roman"/>
              </a:rPr>
              <a:t>назначается  Глава ЧР </a:t>
            </a:r>
            <a:r>
              <a:rPr lang="en-US" dirty="0" smtClean="0">
                <a:latin typeface="Times New Roman"/>
              </a:rPr>
              <a:t>?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(</a:t>
            </a:r>
            <a:r>
              <a:rPr lang="ru-RU" dirty="0">
                <a:latin typeface="Times New Roman"/>
              </a:rPr>
              <a:t>Парламент назначает выборы  Главы ЧР, Кандидаты на должность Главы Чеченской Республики выдвигаются политическими партиями, Глава Чеченской Республики избирается гражданами Российской Федерации, проживающими на территории Чеченской Республики )</a:t>
            </a: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8</a:t>
            </a:r>
            <a:r>
              <a:rPr lang="ru-RU" dirty="0">
                <a:latin typeface="Times New Roman"/>
              </a:rPr>
              <a:t>) при каком Президенте </a:t>
            </a:r>
            <a:r>
              <a:rPr lang="ru-RU" dirty="0" smtClean="0">
                <a:latin typeface="Times New Roman"/>
              </a:rPr>
              <a:t>ЧР была </a:t>
            </a:r>
            <a:r>
              <a:rPr lang="ru-RU" dirty="0">
                <a:latin typeface="Times New Roman"/>
              </a:rPr>
              <a:t>принята действующая Конституция </a:t>
            </a:r>
            <a:r>
              <a:rPr lang="ru-RU" dirty="0" smtClean="0">
                <a:latin typeface="Times New Roman"/>
              </a:rPr>
              <a:t>ЧР</a:t>
            </a:r>
            <a:r>
              <a:rPr lang="en-US" dirty="0" smtClean="0">
                <a:latin typeface="Times New Roman"/>
              </a:rPr>
              <a:t>?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(А-</a:t>
            </a:r>
            <a:r>
              <a:rPr lang="ru-RU" dirty="0" err="1">
                <a:latin typeface="Times New Roman"/>
              </a:rPr>
              <a:t>Х.Кадыров</a:t>
            </a:r>
            <a:r>
              <a:rPr lang="ru-RU" dirty="0">
                <a:latin typeface="Times New Roman"/>
              </a:rPr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9</a:t>
            </a:r>
            <a:r>
              <a:rPr lang="ru-RU" dirty="0">
                <a:latin typeface="Times New Roman"/>
              </a:rPr>
              <a:t>) Г</a:t>
            </a:r>
            <a:r>
              <a:rPr lang="ru-RU" dirty="0" smtClean="0">
                <a:latin typeface="Times New Roman"/>
              </a:rPr>
              <a:t>лава </a:t>
            </a:r>
            <a:r>
              <a:rPr lang="ru-RU" dirty="0">
                <a:latin typeface="Times New Roman"/>
              </a:rPr>
              <a:t>администрации Грозненского муниципального района.(</a:t>
            </a:r>
            <a:r>
              <a:rPr lang="ru-RU" dirty="0" err="1">
                <a:latin typeface="Times New Roman"/>
              </a:rPr>
              <a:t>Хасиве</a:t>
            </a:r>
            <a:r>
              <a:rPr lang="ru-RU" dirty="0">
                <a:latin typeface="Times New Roman"/>
              </a:rPr>
              <a:t> Б.С</a:t>
            </a:r>
            <a:r>
              <a:rPr lang="ru-RU" dirty="0" smtClean="0">
                <a:latin typeface="Times New Roman"/>
              </a:rPr>
              <a:t>.)</a:t>
            </a: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8816" y="476672"/>
            <a:ext cx="29054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42387"/>
            <a:ext cx="19442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3" y="4365104"/>
            <a:ext cx="200950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Рефлексия.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Прошу вас оценить нашу с вами работу, для этого нужно нарисовать ладонь и написать на каждом пальце, что понравилось или не понравилось, а на ладони – свои пожелания.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74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Заключительное слово учителя: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>
                <a:latin typeface="Times New Roman"/>
                <a:ea typeface="Calibri"/>
                <a:cs typeface="Times New Roman"/>
              </a:rPr>
              <a:t> </a:t>
            </a:r>
            <a:r>
              <a:rPr lang="ru-RU" smtClean="0">
                <a:latin typeface="Times New Roman"/>
                <a:ea typeface="Calibri"/>
                <a:cs typeface="Times New Roman"/>
              </a:rPr>
              <a:t> Вы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показали свои знания в сегодняшней  игре. Спасибо. Надеюсь, что будете применять знания и в жизни, ведь только тогда наша страна станет правовым государством, а общество – свободным и гражданским, общество, в котором будет согласие. (Вернуться к эпиграфу урока).  Вспомним слова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Сюнь-Цзы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(313-238г. До н.э.)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«Полагаться на законы и к тому же понимать их положения – только так можно добиться согласия».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(т.е. законы нужно не просто знать, но и понимать их).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91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4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Тема: Конституция Российской Федерации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обучающая: 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углубить представления учащихся  о Конституции РФ и Конституции ЧР.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развивающая: 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развивать у учащихся навыки работы с источниками;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анализа и синтеза изученного материала; классификации; определения причинно-следственных связей; применения знаний в аналогичной ситуации; </a:t>
            </a:r>
            <a:b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обобщения; проведения </a:t>
            </a:r>
            <a:r>
              <a:rPr lang="ru-RU" sz="2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межпредметных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(межкурсовых)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связей;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воспитательная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развитие правовой культуры, патриотизма и гражданского самосознания, стимулирование исследовательской деятельности учащихся.</a:t>
            </a:r>
          </a:p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закрепление.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учебник, раздаточный материал, презентация.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/>
            </a:endParaRPr>
          </a:p>
          <a:p>
            <a:pPr indent="0">
              <a:buNone/>
            </a:pPr>
            <a:endParaRPr lang="ru-RU" b="1" i="1" dirty="0">
              <a:solidFill>
                <a:srgbClr val="FF0000"/>
              </a:solidFill>
              <a:latin typeface="Times New Roman"/>
            </a:endParaRPr>
          </a:p>
          <a:p>
            <a:pPr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/>
            </a:endParaRPr>
          </a:p>
          <a:p>
            <a:pPr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Эпиграф</a:t>
            </a:r>
            <a:r>
              <a:rPr lang="ru-RU" dirty="0" smtClean="0">
                <a:latin typeface="Times New Roman"/>
              </a:rPr>
              <a:t> «</a:t>
            </a:r>
            <a:r>
              <a:rPr lang="ru-RU" dirty="0">
                <a:latin typeface="Times New Roman"/>
              </a:rPr>
              <a:t>Полагаться на законы и к тому же понимать их положения – только так можно добиться согласия» </a:t>
            </a:r>
            <a:endParaRPr lang="ru-RU" dirty="0" smtClean="0">
              <a:latin typeface="Times New Roman"/>
            </a:endParaRPr>
          </a:p>
          <a:p>
            <a:pPr indent="0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                   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</a:rPr>
              <a:t>Сюнь-Цзы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(313-238г. до н.э.)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8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85000" lnSpcReduction="20000"/>
          </a:bodyPr>
          <a:lstStyle/>
          <a:p>
            <a:pPr marL="192024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Вопросы для 1-й команды: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1.Когда была принята действующая конституция РФ? </a:t>
            </a:r>
            <a:r>
              <a:rPr lang="ru-RU" dirty="0" smtClean="0">
                <a:latin typeface="Times New Roman"/>
              </a:rPr>
              <a:t>                   (</a:t>
            </a:r>
            <a:r>
              <a:rPr lang="ru-RU" dirty="0">
                <a:latin typeface="Times New Roman"/>
              </a:rPr>
              <a:t>12 декабря 1993 г</a:t>
            </a:r>
            <a:r>
              <a:rPr lang="ru-RU" dirty="0" smtClean="0">
                <a:latin typeface="Times New Roman"/>
              </a:rPr>
              <a:t>.).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2.В какой форме принята действующая Конституция? (всенародное голосование). 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3.Как правильно называется наше государство? </a:t>
            </a:r>
            <a:r>
              <a:rPr lang="ru-RU" dirty="0" smtClean="0">
                <a:latin typeface="Times New Roman"/>
              </a:rPr>
              <a:t>                (</a:t>
            </a:r>
            <a:r>
              <a:rPr lang="ru-RU" dirty="0">
                <a:latin typeface="Times New Roman"/>
              </a:rPr>
              <a:t>Российская Федерация - Россия, наименования равнозначны). 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4.Как называется вводная часть Конституции РФ?    (преамбула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5.Форма правления в России?	(республика). </a:t>
            </a:r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6066" y="1549418"/>
            <a:ext cx="273380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4" y="2508101"/>
            <a:ext cx="3639419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8" y="3428206"/>
            <a:ext cx="6519739" cy="6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4" y="4725144"/>
            <a:ext cx="2127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7" y="5301208"/>
            <a:ext cx="2127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</a:rPr>
              <a:t>6.Что Конституция РФ признаёт высшей ценностью? (человека, его права и свободы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7.Кого Конституция прямо обязывает защищать права и свободы человека</a:t>
            </a:r>
            <a:r>
              <a:rPr lang="ru-RU" dirty="0" smtClean="0">
                <a:latin typeface="Times New Roman"/>
              </a:rPr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(государство, законы России, президента России</a:t>
            </a:r>
            <a:r>
              <a:rPr lang="ru-RU" dirty="0" smtClean="0">
                <a:latin typeface="Times New Roman"/>
              </a:rPr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8.Источник власти в РФ?	(многонациональный народ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9.Народ осуществляет власть непосредственно в форме:…....   (референдума и свободных выборов</a:t>
            </a:r>
            <a:r>
              <a:rPr lang="ru-RU" dirty="0" smtClean="0">
                <a:latin typeface="Times New Roman"/>
              </a:rPr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10. Как иначе называется республика, край, города федерального значения, автономная область и автономный округ?(субъекты РФ).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908720"/>
            <a:ext cx="432048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624736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365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789040"/>
            <a:ext cx="4991124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5013176"/>
            <a:ext cx="172819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1286</Words>
  <Application>Microsoft Office PowerPoint</Application>
  <PresentationFormat>Экран (4:3)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Times New Roman</vt:lpstr>
      <vt:lpstr>Verdana</vt:lpstr>
      <vt:lpstr>Wingdings 2</vt:lpstr>
      <vt:lpstr>Аспект</vt:lpstr>
      <vt:lpstr>Класс: 9 «А» Дата: 22.01.2018г. Учитель: Ульбиева Х.В.</vt:lpstr>
      <vt:lpstr>Презентация PowerPoint</vt:lpstr>
      <vt:lpstr>Презентация PowerPoint</vt:lpstr>
      <vt:lpstr>Презентация PowerPoint</vt:lpstr>
      <vt:lpstr>Тема: Конституция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Воспользовались на руд и частную собственность – построили избушки и владели 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Конституция Российской Федерации</dc:title>
  <dc:creator>999</dc:creator>
  <cp:lastModifiedBy>maga</cp:lastModifiedBy>
  <cp:revision>12</cp:revision>
  <cp:lastPrinted>2018-01-20T14:32:52Z</cp:lastPrinted>
  <dcterms:created xsi:type="dcterms:W3CDTF">2018-01-20T10:14:08Z</dcterms:created>
  <dcterms:modified xsi:type="dcterms:W3CDTF">2018-01-23T08:24:59Z</dcterms:modified>
</cp:coreProperties>
</file>